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1"/>
  </p:notesMasterIdLst>
  <p:sldIdLst>
    <p:sldId id="271" r:id="rId5"/>
    <p:sldId id="257" r:id="rId6"/>
    <p:sldId id="258" r:id="rId7"/>
    <p:sldId id="259" r:id="rId8"/>
    <p:sldId id="279" r:id="rId9"/>
    <p:sldId id="260" r:id="rId10"/>
    <p:sldId id="280" r:id="rId11"/>
    <p:sldId id="263" r:id="rId12"/>
    <p:sldId id="264" r:id="rId13"/>
    <p:sldId id="278" r:id="rId14"/>
    <p:sldId id="273" r:id="rId15"/>
    <p:sldId id="276" r:id="rId16"/>
    <p:sldId id="274" r:id="rId17"/>
    <p:sldId id="275" r:id="rId18"/>
    <p:sldId id="277" r:id="rId19"/>
    <p:sldId id="270"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87" autoAdjust="0"/>
    <p:restoredTop sz="78300" autoAdjust="0"/>
  </p:normalViewPr>
  <p:slideViewPr>
    <p:cSldViewPr snapToGrid="0">
      <p:cViewPr varScale="1">
        <p:scale>
          <a:sx n="56" d="100"/>
          <a:sy n="56" d="100"/>
        </p:scale>
        <p:origin x="-1218"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36624F-94E2-4B70-9AAF-9E8F3FB62F89}" type="datetimeFigureOut">
              <a:rPr lang="en-US" smtClean="0"/>
              <a:pPr/>
              <a:t>4/15/2020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657E64-6EF5-425F-A889-A97063CE2241}" type="slidenum">
              <a:rPr lang="en-US" smtClean="0"/>
              <a:pPr/>
              <a:t>‹#›</a:t>
            </a:fld>
            <a:endParaRPr lang="en-US" dirty="0"/>
          </a:p>
        </p:txBody>
      </p:sp>
    </p:spTree>
    <p:extLst>
      <p:ext uri="{BB962C8B-B14F-4D97-AF65-F5344CB8AC3E}">
        <p14:creationId xmlns:p14="http://schemas.microsoft.com/office/powerpoint/2010/main" xmlns="" val="964041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 of the presentation provides introductory information about the topic. This entail definition of to harassment and retaliation. It also contains frequently asked questions about workplace harassment and retaliation and essential respondents for employees and human resource professional to be able to address the issue of workplace harassment. </a:t>
            </a:r>
          </a:p>
        </p:txBody>
      </p:sp>
      <p:sp>
        <p:nvSpPr>
          <p:cNvPr id="4" name="Slide Number Placeholder 3"/>
          <p:cNvSpPr>
            <a:spLocks noGrp="1"/>
          </p:cNvSpPr>
          <p:nvPr>
            <p:ph type="sldNum" sz="quarter" idx="5"/>
          </p:nvPr>
        </p:nvSpPr>
        <p:spPr/>
        <p:txBody>
          <a:bodyPr/>
          <a:lstStyle/>
          <a:p>
            <a:fld id="{AD657E64-6EF5-425F-A889-A97063CE2241}" type="slidenum">
              <a:rPr lang="en-US" smtClean="0"/>
              <a:pPr/>
              <a:t>2</a:t>
            </a:fld>
            <a:endParaRPr lang="en-US" dirty="0"/>
          </a:p>
        </p:txBody>
      </p:sp>
    </p:spTree>
    <p:extLst>
      <p:ext uri="{BB962C8B-B14F-4D97-AF65-F5344CB8AC3E}">
        <p14:creationId xmlns:p14="http://schemas.microsoft.com/office/powerpoint/2010/main" xmlns="" val="1799939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Harassment is a form of discrimination. It includes any unwanted physical or verbal behaviour that offends or humiliates you. Generally, harassment is a behaviour that persists over time. Serious one-time incidents can also sometimes be considered harassment. Workplace harassment is all too common. As victims are often unsure of what qualifies as harassment and what to do when they're being harassed, it often goes unreported and continues to be an issue. Workplace harassment can ruin a great job and turn a company into a toxic and unproductive environment (</a:t>
            </a:r>
            <a:r>
              <a:rPr lang="en-US" dirty="0"/>
              <a:t>Golshan, 2017)</a:t>
            </a:r>
            <a:r>
              <a:rPr lang="en-US" sz="1200" b="0" i="0" kern="1200" dirty="0">
                <a:solidFill>
                  <a:schemeClr val="tx1"/>
                </a:solidFill>
                <a:effectLst/>
                <a:latin typeface="+mn-lt"/>
                <a:ea typeface="+mn-ea"/>
                <a:cs typeface="+mn-cs"/>
              </a:rPr>
              <a:t>. There are various types of harassment including discriminatory harassment, online harassment, physical harassment, personal harassment, sexual harassment, third party harassment and verbal harassment. Retaliation occurs when an employer punishes an employee for engaging in legally protected activity. Retaliation can include any negative job action, such as demotion, discipline, firing, salary reduction, or job or shift reassignment</a:t>
            </a:r>
            <a:endParaRPr lang="en-US" dirty="0"/>
          </a:p>
        </p:txBody>
      </p:sp>
      <p:sp>
        <p:nvSpPr>
          <p:cNvPr id="4" name="Slide Number Placeholder 3"/>
          <p:cNvSpPr>
            <a:spLocks noGrp="1"/>
          </p:cNvSpPr>
          <p:nvPr>
            <p:ph type="sldNum" sz="quarter" idx="5"/>
          </p:nvPr>
        </p:nvSpPr>
        <p:spPr/>
        <p:txBody>
          <a:bodyPr/>
          <a:lstStyle/>
          <a:p>
            <a:fld id="{AD657E64-6EF5-425F-A889-A97063CE2241}" type="slidenum">
              <a:rPr lang="en-US" smtClean="0"/>
              <a:pPr/>
              <a:t>3</a:t>
            </a:fld>
            <a:endParaRPr lang="en-US" dirty="0"/>
          </a:p>
        </p:txBody>
      </p:sp>
    </p:spTree>
    <p:extLst>
      <p:ext uri="{BB962C8B-B14F-4D97-AF65-F5344CB8AC3E}">
        <p14:creationId xmlns:p14="http://schemas.microsoft.com/office/powerpoint/2010/main" xmlns="" val="3499675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purpose of an FAQs generally to provide information on frequently asked questions or concerns.  As victims are often unsure of what qualifies as harassment and what to do when they're being harassed, it often goes unreported and continues to be an issue. Workplace harassment can ruin a great job and turn a company into a toxic and unproductive environment. Frequently Asked provider answers and clarification to people’s concerns about the topic. Some of the most common frequent asked question range from the definition of harassment to the effects and consequences of retaliation. </a:t>
            </a:r>
            <a:endParaRPr lang="en-US" dirty="0"/>
          </a:p>
        </p:txBody>
      </p:sp>
      <p:sp>
        <p:nvSpPr>
          <p:cNvPr id="4" name="Slide Number Placeholder 3"/>
          <p:cNvSpPr>
            <a:spLocks noGrp="1"/>
          </p:cNvSpPr>
          <p:nvPr>
            <p:ph type="sldNum" sz="quarter" idx="5"/>
          </p:nvPr>
        </p:nvSpPr>
        <p:spPr/>
        <p:txBody>
          <a:bodyPr/>
          <a:lstStyle/>
          <a:p>
            <a:fld id="{AD657E64-6EF5-425F-A889-A97063CE2241}" type="slidenum">
              <a:rPr lang="en-US" smtClean="0"/>
              <a:pPr/>
              <a:t>4</a:t>
            </a:fld>
            <a:endParaRPr lang="en-US" dirty="0"/>
          </a:p>
        </p:txBody>
      </p:sp>
    </p:spTree>
    <p:extLst>
      <p:ext uri="{BB962C8B-B14F-4D97-AF65-F5344CB8AC3E}">
        <p14:creationId xmlns:p14="http://schemas.microsoft.com/office/powerpoint/2010/main" xmlns="" val="49181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purpose of an </a:t>
            </a:r>
            <a:r>
              <a:rPr lang="en-US" sz="1200" b="1" i="0" kern="1200" dirty="0">
                <a:solidFill>
                  <a:schemeClr val="tx1"/>
                </a:solidFill>
                <a:effectLst/>
                <a:latin typeface="+mn-lt"/>
                <a:ea typeface="+mn-ea"/>
                <a:cs typeface="+mn-cs"/>
              </a:rPr>
              <a:t>FAQ</a:t>
            </a:r>
            <a:r>
              <a:rPr lang="en-US" sz="1200" b="0" i="0" kern="1200" dirty="0">
                <a:solidFill>
                  <a:schemeClr val="tx1"/>
                </a:solidFill>
                <a:effectLst/>
                <a:latin typeface="+mn-lt"/>
                <a:ea typeface="+mn-ea"/>
                <a:cs typeface="+mn-cs"/>
              </a:rPr>
              <a:t> is generally to provide information on </a:t>
            </a:r>
            <a:r>
              <a:rPr lang="en-US" sz="1200" b="1" i="0" kern="1200" dirty="0">
                <a:solidFill>
                  <a:schemeClr val="tx1"/>
                </a:solidFill>
                <a:effectLst/>
                <a:latin typeface="+mn-lt"/>
                <a:ea typeface="+mn-ea"/>
                <a:cs typeface="+mn-cs"/>
              </a:rPr>
              <a:t>frequent questions</a:t>
            </a:r>
            <a:r>
              <a:rPr lang="en-US" sz="1200" b="0" i="0" kern="1200" dirty="0">
                <a:solidFill>
                  <a:schemeClr val="tx1"/>
                </a:solidFill>
                <a:effectLst/>
                <a:latin typeface="+mn-lt"/>
                <a:ea typeface="+mn-ea"/>
                <a:cs typeface="+mn-cs"/>
              </a:rPr>
              <a:t> or concerns.  As victims are often unsure of what qualifies as harassment and what to do when they're being harassed, it often goes unreported and continues to be an issue. Workplace harassment can ruin a great job and turn a company into a toxic and unproductive environment. Frequently Asked provider answers and clarification to people’s concerns about the topic. Some of the most common frequent asked question range from the definition of harassment to the effects and consequences of retaliation. </a:t>
            </a:r>
            <a:endParaRPr lang="en-US" dirty="0"/>
          </a:p>
        </p:txBody>
      </p:sp>
      <p:sp>
        <p:nvSpPr>
          <p:cNvPr id="4" name="Slide Number Placeholder 3"/>
          <p:cNvSpPr>
            <a:spLocks noGrp="1"/>
          </p:cNvSpPr>
          <p:nvPr>
            <p:ph type="sldNum" sz="quarter" idx="5"/>
          </p:nvPr>
        </p:nvSpPr>
        <p:spPr/>
        <p:txBody>
          <a:bodyPr/>
          <a:lstStyle/>
          <a:p>
            <a:fld id="{AD657E64-6EF5-425F-A889-A97063CE2241}" type="slidenum">
              <a:rPr lang="en-US" smtClean="0"/>
              <a:pPr/>
              <a:t>5</a:t>
            </a:fld>
            <a:endParaRPr lang="en-US" dirty="0"/>
          </a:p>
        </p:txBody>
      </p:sp>
    </p:spTree>
    <p:extLst>
      <p:ext uri="{BB962C8B-B14F-4D97-AF65-F5344CB8AC3E}">
        <p14:creationId xmlns:p14="http://schemas.microsoft.com/office/powerpoint/2010/main" xmlns="" val="3515620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resources that help employees and human resource professionals in delivery of their functions. These ranges from policies and other components that detail response to inappropriate workplace conducts. </a:t>
            </a:r>
          </a:p>
        </p:txBody>
      </p:sp>
      <p:sp>
        <p:nvSpPr>
          <p:cNvPr id="4" name="Slide Number Placeholder 3"/>
          <p:cNvSpPr>
            <a:spLocks noGrp="1"/>
          </p:cNvSpPr>
          <p:nvPr>
            <p:ph type="sldNum" sz="quarter" idx="5"/>
          </p:nvPr>
        </p:nvSpPr>
        <p:spPr/>
        <p:txBody>
          <a:bodyPr/>
          <a:lstStyle/>
          <a:p>
            <a:fld id="{AD657E64-6EF5-425F-A889-A97063CE2241}" type="slidenum">
              <a:rPr lang="en-US" smtClean="0"/>
              <a:pPr/>
              <a:t>6</a:t>
            </a:fld>
            <a:endParaRPr lang="en-US" dirty="0"/>
          </a:p>
        </p:txBody>
      </p:sp>
    </p:spTree>
    <p:extLst>
      <p:ext uri="{BB962C8B-B14F-4D97-AF65-F5344CB8AC3E}">
        <p14:creationId xmlns:p14="http://schemas.microsoft.com/office/powerpoint/2010/main" xmlns="" val="3566505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resources that help employees and human resource professionals in delivery of their functions. These ranges from policies and other components that detail response to inappropriate workplace conducts. </a:t>
            </a:r>
          </a:p>
        </p:txBody>
      </p:sp>
      <p:sp>
        <p:nvSpPr>
          <p:cNvPr id="4" name="Slide Number Placeholder 3"/>
          <p:cNvSpPr>
            <a:spLocks noGrp="1"/>
          </p:cNvSpPr>
          <p:nvPr>
            <p:ph type="sldNum" sz="quarter" idx="5"/>
          </p:nvPr>
        </p:nvSpPr>
        <p:spPr/>
        <p:txBody>
          <a:bodyPr/>
          <a:lstStyle/>
          <a:p>
            <a:fld id="{AD657E64-6EF5-425F-A889-A97063CE2241}" type="slidenum">
              <a:rPr lang="en-US" smtClean="0"/>
              <a:pPr/>
              <a:t>7</a:t>
            </a:fld>
            <a:endParaRPr lang="en-US" dirty="0"/>
          </a:p>
        </p:txBody>
      </p:sp>
    </p:spTree>
    <p:extLst>
      <p:ext uri="{BB962C8B-B14F-4D97-AF65-F5344CB8AC3E}">
        <p14:creationId xmlns:p14="http://schemas.microsoft.com/office/powerpoint/2010/main" xmlns="" val="1162251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2 of the presentation will entail a real situation of workplace harassment and retaliation, what human resource professionals need to know about law and steps to prevent workplace harassment and retaliation. </a:t>
            </a:r>
          </a:p>
        </p:txBody>
      </p:sp>
      <p:sp>
        <p:nvSpPr>
          <p:cNvPr id="4" name="Slide Number Placeholder 3"/>
          <p:cNvSpPr>
            <a:spLocks noGrp="1"/>
          </p:cNvSpPr>
          <p:nvPr>
            <p:ph type="sldNum" sz="quarter" idx="5"/>
          </p:nvPr>
        </p:nvSpPr>
        <p:spPr/>
        <p:txBody>
          <a:bodyPr/>
          <a:lstStyle/>
          <a:p>
            <a:fld id="{AD657E64-6EF5-425F-A889-A97063CE2241}" type="slidenum">
              <a:rPr lang="en-US" smtClean="0"/>
              <a:pPr/>
              <a:t>8</a:t>
            </a:fld>
            <a:endParaRPr lang="en-US" dirty="0"/>
          </a:p>
        </p:txBody>
      </p:sp>
    </p:spTree>
    <p:extLst>
      <p:ext uri="{BB962C8B-B14F-4D97-AF65-F5344CB8AC3E}">
        <p14:creationId xmlns:p14="http://schemas.microsoft.com/office/powerpoint/2010/main" xmlns="" val="3263141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situation about workplace harassment presented involve sexual harassment of many google employees. </a:t>
            </a:r>
            <a:r>
              <a:rPr lang="en-US" sz="1200" b="0" i="0" kern="1200" dirty="0">
                <a:solidFill>
                  <a:schemeClr val="tx1"/>
                </a:solidFill>
                <a:effectLst/>
                <a:latin typeface="+mn-lt"/>
                <a:ea typeface="+mn-ea"/>
                <a:cs typeface="+mn-cs"/>
              </a:rPr>
              <a:t>Sexual harassment is, simply, harassment that is sexual in nature and generally includes unwanted sexual advances, conduct or behavior. In the situation, google employees were being sexually abused by their executives and manager with the harassments ranging from inappropriate touching, inappropriate jokes and comments. </a:t>
            </a:r>
            <a:endParaRPr lang="en-US" dirty="0"/>
          </a:p>
        </p:txBody>
      </p:sp>
      <p:sp>
        <p:nvSpPr>
          <p:cNvPr id="4" name="Slide Number Placeholder 3"/>
          <p:cNvSpPr>
            <a:spLocks noGrp="1"/>
          </p:cNvSpPr>
          <p:nvPr>
            <p:ph type="sldNum" sz="quarter" idx="5"/>
          </p:nvPr>
        </p:nvSpPr>
        <p:spPr/>
        <p:txBody>
          <a:bodyPr/>
          <a:lstStyle/>
          <a:p>
            <a:fld id="{AD657E64-6EF5-425F-A889-A97063CE2241}" type="slidenum">
              <a:rPr lang="en-US" smtClean="0"/>
              <a:pPr/>
              <a:t>9</a:t>
            </a:fld>
            <a:endParaRPr lang="en-US" dirty="0"/>
          </a:p>
        </p:txBody>
      </p:sp>
    </p:spTree>
    <p:extLst>
      <p:ext uri="{BB962C8B-B14F-4D97-AF65-F5344CB8AC3E}">
        <p14:creationId xmlns:p14="http://schemas.microsoft.com/office/powerpoint/2010/main" xmlns="" val="1875754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More than 20000 employees from different google offices around the world staged a protest against sexual harassment. Although some had reported the HR violation through the official channels, the employees faced retaliation or no action taken which prompted most of the to report through unofficial channels such as mailing lists. There were retaliation for those that reported or organized for the protests as some of them were demoted or reassigned. </a:t>
            </a:r>
          </a:p>
        </p:txBody>
      </p:sp>
      <p:sp>
        <p:nvSpPr>
          <p:cNvPr id="4" name="Slide Number Placeholder 3"/>
          <p:cNvSpPr>
            <a:spLocks noGrp="1"/>
          </p:cNvSpPr>
          <p:nvPr>
            <p:ph type="sldNum" sz="quarter" idx="5"/>
          </p:nvPr>
        </p:nvSpPr>
        <p:spPr/>
        <p:txBody>
          <a:bodyPr/>
          <a:lstStyle/>
          <a:p>
            <a:fld id="{AD657E64-6EF5-425F-A889-A97063CE2241}" type="slidenum">
              <a:rPr lang="en-US" smtClean="0"/>
              <a:pPr/>
              <a:t>10</a:t>
            </a:fld>
            <a:endParaRPr lang="en-US" dirty="0"/>
          </a:p>
        </p:txBody>
      </p:sp>
    </p:spTree>
    <p:extLst>
      <p:ext uri="{BB962C8B-B14F-4D97-AF65-F5344CB8AC3E}">
        <p14:creationId xmlns:p14="http://schemas.microsoft.com/office/powerpoint/2010/main" xmlns="" val="2923501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A central issue occupying the time of HR professionals is harassment in the workplace. The costs associated with this issue go far beyond the simple payment of legal fees. Affected employees may begin to display any number of negative indications of harassment: feeling victimized, having attendance problems, showing a decrease in productivity, experiencing a hostile work environment (</a:t>
            </a:r>
            <a:r>
              <a:rPr lang="en-US" dirty="0"/>
              <a:t>Porter, 2018</a:t>
            </a:r>
            <a:r>
              <a:rPr lang="en-US" sz="1200" b="0" i="0" kern="1200" dirty="0">
                <a:solidFill>
                  <a:schemeClr val="tx1"/>
                </a:solidFill>
                <a:effectLst/>
                <a:latin typeface="+mn-lt"/>
                <a:ea typeface="+mn-ea"/>
                <a:cs typeface="+mn-cs"/>
              </a:rPr>
              <a:t>). Even a potential loss of employment for those involved may result. Because harassment in workplace exclusively involves people, it falls to HR departments to maintain vigilance in monitoring and addressing this issue and to do this it is important to understand laws that address the issue. </a:t>
            </a:r>
          </a:p>
          <a:p>
            <a:r>
              <a:rPr lang="en-US" sz="1200" b="0" i="0" kern="1200" dirty="0">
                <a:solidFill>
                  <a:schemeClr val="tx1"/>
                </a:solidFill>
                <a:effectLst/>
                <a:latin typeface="+mn-lt"/>
                <a:ea typeface="+mn-ea"/>
                <a:cs typeface="+mn-cs"/>
              </a:rPr>
              <a:t/>
            </a:r>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AD657E64-6EF5-425F-A889-A97063CE2241}" type="slidenum">
              <a:rPr lang="en-US" smtClean="0"/>
              <a:pPr/>
              <a:t>11</a:t>
            </a:fld>
            <a:endParaRPr lang="en-US" dirty="0"/>
          </a:p>
        </p:txBody>
      </p:sp>
    </p:spTree>
    <p:extLst>
      <p:ext uri="{BB962C8B-B14F-4D97-AF65-F5344CB8AC3E}">
        <p14:creationId xmlns:p14="http://schemas.microsoft.com/office/powerpoint/2010/main" xmlns="" val="986011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HR roles are not one size fits all. Depending on the title, an HR worker’s responsibilities can vary significantly. Some HR managers are solely responsible for staffing, others concentrate on employee development, some deal strictly with compensation and benefits, and others are generalists (</a:t>
            </a:r>
            <a:r>
              <a:rPr lang="en-US" dirty="0"/>
              <a:t>Porter, 2018</a:t>
            </a:r>
            <a:r>
              <a:rPr lang="en-US" sz="1200" b="0" i="0" kern="1200" dirty="0">
                <a:solidFill>
                  <a:schemeClr val="tx1"/>
                </a:solidFill>
                <a:effectLst/>
                <a:latin typeface="+mn-lt"/>
                <a:ea typeface="+mn-ea"/>
                <a:cs typeface="+mn-cs"/>
              </a:rPr>
              <a:t>). However, regardless of individual job function, Compliance is a key responsibility of every HR role. The law touches every profession that falls under the HR umbrella in some way.</a:t>
            </a:r>
          </a:p>
          <a:p>
            <a:r>
              <a:rPr lang="en-US" sz="1200" b="0" i="0" kern="1200" dirty="0">
                <a:solidFill>
                  <a:schemeClr val="tx1"/>
                </a:solidFill>
                <a:effectLst/>
                <a:latin typeface="+mn-lt"/>
                <a:ea typeface="+mn-ea"/>
                <a:cs typeface="+mn-cs"/>
              </a:rPr>
              <a:t/>
            </a:r>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AD657E64-6EF5-425F-A889-A97063CE2241}" type="slidenum">
              <a:rPr lang="en-US" smtClean="0"/>
              <a:pPr/>
              <a:t>12</a:t>
            </a:fld>
            <a:endParaRPr lang="en-US" dirty="0"/>
          </a:p>
        </p:txBody>
      </p:sp>
    </p:spTree>
    <p:extLst>
      <p:ext uri="{BB962C8B-B14F-4D97-AF65-F5344CB8AC3E}">
        <p14:creationId xmlns:p14="http://schemas.microsoft.com/office/powerpoint/2010/main" xmlns="" val="1298831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Every employer or organization want their employees to work in a comfortable, non-threatening environment. But whether through deliberate malice or ignorance, employees who harass others can quickly make a once-welcoming workplace feel threatening and even dangerous, as well as put the organization at legal risk. Workplace harassment is behavior, conduct, actions and statements made to or about an individual or a group of individuals, which creates an uncomfortable work environment for the targeted persons and those offended but not directly targeted. Various steps can be taken to prevent harassment and retaliation in workplace. This including committing to battling bias, encouraging bystander intervention, holding people accountable, creating a speak up culture and assessing and addressing organizations response structure. </a:t>
            </a:r>
            <a:endParaRPr lang="en-US" dirty="0"/>
          </a:p>
        </p:txBody>
      </p:sp>
      <p:sp>
        <p:nvSpPr>
          <p:cNvPr id="4" name="Slide Number Placeholder 3"/>
          <p:cNvSpPr>
            <a:spLocks noGrp="1"/>
          </p:cNvSpPr>
          <p:nvPr>
            <p:ph type="sldNum" sz="quarter" idx="5"/>
          </p:nvPr>
        </p:nvSpPr>
        <p:spPr/>
        <p:txBody>
          <a:bodyPr/>
          <a:lstStyle/>
          <a:p>
            <a:fld id="{AD657E64-6EF5-425F-A889-A97063CE2241}" type="slidenum">
              <a:rPr lang="en-US" smtClean="0"/>
              <a:pPr/>
              <a:t>13</a:t>
            </a:fld>
            <a:endParaRPr lang="en-US" dirty="0"/>
          </a:p>
        </p:txBody>
      </p:sp>
    </p:spTree>
    <p:extLst>
      <p:ext uri="{BB962C8B-B14F-4D97-AF65-F5344CB8AC3E}">
        <p14:creationId xmlns:p14="http://schemas.microsoft.com/office/powerpoint/2010/main" xmlns="" val="513474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Anti-harassment and ant discriminatory laws address harassment in regulations that prohibit discriminatory employment practices. A hostile work environment is a tandem allegation usually claimed when an employee complains of harassment. Anti harassment policy provides a framework to address workplace harassment. A zero-tolerance policy will prevent or eliminate harassment at the workplace. </a:t>
            </a:r>
            <a:endParaRPr lang="x-none" dirty="0"/>
          </a:p>
        </p:txBody>
      </p:sp>
      <p:sp>
        <p:nvSpPr>
          <p:cNvPr id="4" name="Slide Number Placeholder 3"/>
          <p:cNvSpPr>
            <a:spLocks noGrp="1"/>
          </p:cNvSpPr>
          <p:nvPr>
            <p:ph type="sldNum" sz="quarter" idx="5"/>
          </p:nvPr>
        </p:nvSpPr>
        <p:spPr/>
        <p:txBody>
          <a:bodyPr/>
          <a:lstStyle/>
          <a:p>
            <a:fld id="{AD657E64-6EF5-425F-A889-A97063CE2241}" type="slidenum">
              <a:rPr lang="en-US" smtClean="0"/>
              <a:pPr/>
              <a:t>14</a:t>
            </a:fld>
            <a:endParaRPr lang="en-US" dirty="0"/>
          </a:p>
        </p:txBody>
      </p:sp>
    </p:spTree>
    <p:extLst>
      <p:ext uri="{BB962C8B-B14F-4D97-AF65-F5344CB8AC3E}">
        <p14:creationId xmlns:p14="http://schemas.microsoft.com/office/powerpoint/2010/main" xmlns="" val="2974466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Leadership, accountability, and strong harassment policies and complaint systems are essential components of a successful harassment prevention strategy, but only if employees are aware of them. Regular, interactive and comprehensive training of all employees may help ensure that employees understand an employer’s rules, policies, procedures and expectations, as well as the consequences of misconduct. Because supervisors and managers often have greater responsibilities than other employees, employers may benefit from providing additional training to these individuals. Employers may also find it helpful to include other employees who exercise authority, such as team leaders, in additional training.</a:t>
            </a:r>
          </a:p>
          <a:p>
            <a:endParaRPr lang="x-none" dirty="0"/>
          </a:p>
        </p:txBody>
      </p:sp>
      <p:sp>
        <p:nvSpPr>
          <p:cNvPr id="4" name="Slide Number Placeholder 3"/>
          <p:cNvSpPr>
            <a:spLocks noGrp="1"/>
          </p:cNvSpPr>
          <p:nvPr>
            <p:ph type="sldNum" sz="quarter" idx="5"/>
          </p:nvPr>
        </p:nvSpPr>
        <p:spPr/>
        <p:txBody>
          <a:bodyPr/>
          <a:lstStyle/>
          <a:p>
            <a:fld id="{AD657E64-6EF5-425F-A889-A97063CE2241}" type="slidenum">
              <a:rPr lang="en-US" smtClean="0"/>
              <a:pPr/>
              <a:t>15</a:t>
            </a:fld>
            <a:endParaRPr lang="en-US" dirty="0"/>
          </a:p>
        </p:txBody>
      </p:sp>
    </p:spTree>
    <p:extLst>
      <p:ext uri="{BB962C8B-B14F-4D97-AF65-F5344CB8AC3E}">
        <p14:creationId xmlns:p14="http://schemas.microsoft.com/office/powerpoint/2010/main" xmlns="" val="674310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Your final slide should list in APA format the References that support the content provided.</a:t>
            </a:r>
          </a:p>
          <a:p>
            <a:endParaRPr lang="en-US" dirty="0"/>
          </a:p>
        </p:txBody>
      </p:sp>
      <p:sp>
        <p:nvSpPr>
          <p:cNvPr id="4" name="Slide Number Placeholder 3"/>
          <p:cNvSpPr>
            <a:spLocks noGrp="1"/>
          </p:cNvSpPr>
          <p:nvPr>
            <p:ph type="sldNum" sz="quarter" idx="5"/>
          </p:nvPr>
        </p:nvSpPr>
        <p:spPr/>
        <p:txBody>
          <a:bodyPr/>
          <a:lstStyle/>
          <a:p>
            <a:fld id="{AD657E64-6EF5-425F-A889-A97063CE2241}" type="slidenum">
              <a:rPr lang="en-US" smtClean="0"/>
              <a:pPr/>
              <a:t>16</a:t>
            </a:fld>
            <a:endParaRPr lang="en-US" dirty="0"/>
          </a:p>
        </p:txBody>
      </p:sp>
    </p:spTree>
    <p:extLst>
      <p:ext uri="{BB962C8B-B14F-4D97-AF65-F5344CB8AC3E}">
        <p14:creationId xmlns:p14="http://schemas.microsoft.com/office/powerpoint/2010/main" xmlns="" val="2584668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pPr/>
              <a:t>4/15/2020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pPr/>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pPr/>
              <a:t>4/15/2020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pPr/>
              <a:t>4/15/2020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pPr/>
              <a:t>4/15/2020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pPr/>
              <a:t>4/15/2020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pPr/>
              <a:t>4/15/2020</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pPr/>
              <a:t>4/15/2020</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pPr/>
              <a:t>4/15/2020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pPr/>
              <a:t>4/15/2020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pPr/>
              <a:t>4/15/2020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pPr/>
              <a:t>4/15/2020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pPr/>
              <a:t>4/15/2020</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vox.com/recode/2019/9/9/20853647/google-employee-retaliation-harassment-me-too-exclusiv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34" name="Rectangle 103">
            <a:extLst>
              <a:ext uri="{FF2B5EF4-FFF2-40B4-BE49-F238E27FC236}">
                <a16:creationId xmlns:a16="http://schemas.microsoft.com/office/drawing/2014/main" xmlns="" id="{847489EB-355C-4170-8C70-5CDD42EFDD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5" name="Picture 105">
            <a:extLst>
              <a:ext uri="{FF2B5EF4-FFF2-40B4-BE49-F238E27FC236}">
                <a16:creationId xmlns:a16="http://schemas.microsoft.com/office/drawing/2014/main" xmlns="" id="{521CC0F3-7B68-4C9C-999A-74F8925C33B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xmlns="" val="0"/>
              </a:ext>
            </a:extLst>
          </a:blip>
          <a:stretch>
            <a:fillRect/>
          </a:stretch>
        </p:blipFill>
        <p:spPr>
          <a:xfrm>
            <a:off x="2831794" y="2105202"/>
            <a:ext cx="9360205" cy="4752798"/>
          </a:xfrm>
          <a:prstGeom prst="rect">
            <a:avLst/>
          </a:prstGeom>
        </p:spPr>
      </p:pic>
      <p:pic>
        <p:nvPicPr>
          <p:cNvPr id="136" name="Picture 107">
            <a:extLst>
              <a:ext uri="{FF2B5EF4-FFF2-40B4-BE49-F238E27FC236}">
                <a16:creationId xmlns:a16="http://schemas.microsoft.com/office/drawing/2014/main" xmlns="" id="{3EB18ECF-1C11-48BB-8C2B-DC5532A906F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alphaModFix/>
            <a:extLst>
              <a:ext uri="{28A0092B-C50C-407E-A947-70E740481C1C}">
                <a14:useLocalDpi xmlns:a14="http://schemas.microsoft.com/office/drawing/2010/main" xmlns="" val="0"/>
              </a:ext>
            </a:extLst>
          </a:blip>
          <a:stretch>
            <a:fillRect/>
          </a:stretch>
        </p:blipFill>
        <p:spPr>
          <a:xfrm>
            <a:off x="0" y="0"/>
            <a:ext cx="12189867" cy="6858000"/>
          </a:xfrm>
          <a:prstGeom prst="rect">
            <a:avLst/>
          </a:prstGeom>
        </p:spPr>
      </p:pic>
      <p:sp>
        <p:nvSpPr>
          <p:cNvPr id="137" name="Rectangle 109">
            <a:extLst>
              <a:ext uri="{FF2B5EF4-FFF2-40B4-BE49-F238E27FC236}">
                <a16:creationId xmlns:a16="http://schemas.microsoft.com/office/drawing/2014/main" xmlns="" id="{D8887E40-5A0B-4897-80F0-0BAFAAB61C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Rectangle 111">
            <a:extLst>
              <a:ext uri="{FF2B5EF4-FFF2-40B4-BE49-F238E27FC236}">
                <a16:creationId xmlns:a16="http://schemas.microsoft.com/office/drawing/2014/main" xmlns="" id="{92E3B1B6-DAAA-408B-A99C-2A7EE0409A7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Rectangle 113">
            <a:extLst>
              <a:ext uri="{FF2B5EF4-FFF2-40B4-BE49-F238E27FC236}">
                <a16:creationId xmlns:a16="http://schemas.microsoft.com/office/drawing/2014/main" xmlns="" id="{7A72B882-D016-4849-AF04-88E39D13AC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3EF37FC4-6777-4D9D-889F-6F0634233C07}"/>
              </a:ext>
            </a:extLst>
          </p:cNvPr>
          <p:cNvSpPr>
            <a:spLocks noGrp="1"/>
          </p:cNvSpPr>
          <p:nvPr>
            <p:ph type="ctrTitle"/>
          </p:nvPr>
        </p:nvSpPr>
        <p:spPr>
          <a:xfrm>
            <a:off x="1976398" y="5166420"/>
            <a:ext cx="8440564" cy="1045052"/>
          </a:xfrm>
        </p:spPr>
        <p:txBody>
          <a:bodyPr>
            <a:normAutofit fontScale="90000"/>
          </a:bodyPr>
          <a:lstStyle/>
          <a:p>
            <a:r>
              <a:rPr lang="en-US" sz="3400" dirty="0"/>
              <a:t>Harassment and Retaliation in the Workplace </a:t>
            </a:r>
            <a:br>
              <a:rPr lang="en-US" sz="3400" dirty="0"/>
            </a:br>
            <a:endParaRPr lang="en-US" sz="3400" dirty="0"/>
          </a:p>
        </p:txBody>
      </p:sp>
      <p:sp>
        <p:nvSpPr>
          <p:cNvPr id="3" name="Subtitle 2">
            <a:extLst>
              <a:ext uri="{FF2B5EF4-FFF2-40B4-BE49-F238E27FC236}">
                <a16:creationId xmlns:a16="http://schemas.microsoft.com/office/drawing/2014/main" xmlns="" id="{FBD2F61F-F5AC-4813-92AA-B885FA81EC8C}"/>
              </a:ext>
            </a:extLst>
          </p:cNvPr>
          <p:cNvSpPr>
            <a:spLocks noGrp="1"/>
          </p:cNvSpPr>
          <p:nvPr>
            <p:ph type="subTitle" idx="1"/>
          </p:nvPr>
        </p:nvSpPr>
        <p:spPr>
          <a:xfrm>
            <a:off x="2124907" y="4759126"/>
            <a:ext cx="8292055" cy="404576"/>
          </a:xfrm>
        </p:spPr>
        <p:txBody>
          <a:bodyPr>
            <a:normAutofit/>
          </a:bodyPr>
          <a:lstStyle/>
          <a:p>
            <a:r>
              <a:rPr lang="en-US" dirty="0"/>
              <a:t>HR Training Presentation</a:t>
            </a:r>
          </a:p>
        </p:txBody>
      </p:sp>
      <p:sp>
        <p:nvSpPr>
          <p:cNvPr id="140" name="Rectangle 115">
            <a:extLst>
              <a:ext uri="{FF2B5EF4-FFF2-40B4-BE49-F238E27FC236}">
                <a16:creationId xmlns:a16="http://schemas.microsoft.com/office/drawing/2014/main" xmlns="" id="{41FF9E96-6955-4599-A2D0-1FF57939CBA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650531" y="647188"/>
            <a:ext cx="9091538" cy="32972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xmlns="" id="{5F517422-F683-4FFD-8E47-89875A6CDF20}"/>
              </a:ext>
            </a:extLst>
          </p:cNvPr>
          <p:cNvPicPr>
            <a:picLocks noChangeAspect="1"/>
          </p:cNvPicPr>
          <p:nvPr/>
        </p:nvPicPr>
        <p:blipFill>
          <a:blip r:embed="rId5"/>
          <a:stretch>
            <a:fillRect/>
          </a:stretch>
        </p:blipFill>
        <p:spPr>
          <a:xfrm>
            <a:off x="4882614" y="972646"/>
            <a:ext cx="2615278" cy="2648383"/>
          </a:xfrm>
          <a:prstGeom prst="rect">
            <a:avLst/>
          </a:prstGeom>
          <a:ln>
            <a:noFill/>
          </a:ln>
        </p:spPr>
      </p:pic>
      <p:sp>
        <p:nvSpPr>
          <p:cNvPr id="141" name="Rectangle 117">
            <a:extLst>
              <a:ext uri="{FF2B5EF4-FFF2-40B4-BE49-F238E27FC236}">
                <a16:creationId xmlns:a16="http://schemas.microsoft.com/office/drawing/2014/main" xmlns="" id="{A15CFF31-2A56-4E24-9263-DC4342144D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882966" y="888935"/>
            <a:ext cx="8613076" cy="2818547"/>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Rectangle 119">
            <a:extLst>
              <a:ext uri="{FF2B5EF4-FFF2-40B4-BE49-F238E27FC236}">
                <a16:creationId xmlns:a16="http://schemas.microsoft.com/office/drawing/2014/main" xmlns="" id="{8F8907EB-52AA-4516-BC6A-7861CE0774D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053397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xmlns="" id="{2FA3880A-8D8F-466C-A4A1-F07BCDD3719C}"/>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xmlns="" val="0"/>
              </a:ext>
            </a:extLst>
          </a:blip>
          <a:stretch>
            <a:fillRect/>
          </a:stretch>
        </p:blipFill>
        <p:spPr>
          <a:xfrm>
            <a:off x="2831794" y="2105202"/>
            <a:ext cx="9360205" cy="4752798"/>
          </a:xfrm>
          <a:prstGeom prst="rect">
            <a:avLst/>
          </a:prstGeom>
        </p:spPr>
      </p:pic>
      <p:pic>
        <p:nvPicPr>
          <p:cNvPr id="73" name="Picture 72">
            <a:extLst>
              <a:ext uri="{FF2B5EF4-FFF2-40B4-BE49-F238E27FC236}">
                <a16:creationId xmlns:a16="http://schemas.microsoft.com/office/drawing/2014/main" xmlns="" id="{3C0A64CB-20A1-4508-B568-284EB04F78E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5">
            <a:extLst>
              <a:ext uri="{28A0092B-C50C-407E-A947-70E740481C1C}">
                <a14:useLocalDpi xmlns:a14="http://schemas.microsoft.com/office/drawing/2010/main" xmlns="" val="0"/>
              </a:ext>
            </a:extLst>
          </a:blip>
          <a:stretch>
            <a:fillRect/>
          </a:stretch>
        </p:blipFill>
        <p:spPr>
          <a:xfrm>
            <a:off x="0" y="0"/>
            <a:ext cx="12189867" cy="6858000"/>
          </a:xfrm>
          <a:prstGeom prst="rect">
            <a:avLst/>
          </a:prstGeom>
        </p:spPr>
      </p:pic>
      <p:sp>
        <p:nvSpPr>
          <p:cNvPr id="75" name="Rectangle 74">
            <a:extLst>
              <a:ext uri="{FF2B5EF4-FFF2-40B4-BE49-F238E27FC236}">
                <a16:creationId xmlns:a16="http://schemas.microsoft.com/office/drawing/2014/main" xmlns="" id="{8DA14841-53A4-4935-BE65-C8373B8A6D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xmlns="" id="{9877C2CF-B2DD-41C8-8B5E-152673376B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a:extLst>
              <a:ext uri="{FF2B5EF4-FFF2-40B4-BE49-F238E27FC236}">
                <a16:creationId xmlns:a16="http://schemas.microsoft.com/office/drawing/2014/main" xmlns="" id="{D377EE36-E59D-4778-8F99-4B470DA4A3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 name="Rectangle 80">
            <a:extLst>
              <a:ext uri="{FF2B5EF4-FFF2-40B4-BE49-F238E27FC236}">
                <a16:creationId xmlns:a16="http://schemas.microsoft.com/office/drawing/2014/main" xmlns="" id="{2586C6C5-47AF-450A-932D-880EF823E5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TextBox 82">
            <a:extLst>
              <a:ext uri="{FF2B5EF4-FFF2-40B4-BE49-F238E27FC236}">
                <a16:creationId xmlns:a16="http://schemas.microsoft.com/office/drawing/2014/main" xmlns="" id="{A587901A-AA64-4940-9803-F67677851150}"/>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85" name="Rectangle 84">
            <a:extLst>
              <a:ext uri="{FF2B5EF4-FFF2-40B4-BE49-F238E27FC236}">
                <a16:creationId xmlns:a16="http://schemas.microsoft.com/office/drawing/2014/main" xmlns="" id="{393CD2B5-370C-4E54-BF07-77E46BC7D1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7" name="Picture 86">
            <a:extLst>
              <a:ext uri="{FF2B5EF4-FFF2-40B4-BE49-F238E27FC236}">
                <a16:creationId xmlns:a16="http://schemas.microsoft.com/office/drawing/2014/main" xmlns="" id="{521321C5-E7EE-49D4-8BF3-7DD5F4260FF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a:extLst>
              <a:ext uri="{28A0092B-C50C-407E-A947-70E740481C1C}">
                <a14:useLocalDpi xmlns:a14="http://schemas.microsoft.com/office/drawing/2010/main" xmlns="" val="0"/>
              </a:ext>
            </a:extLst>
          </a:blip>
          <a:stretch>
            <a:fillRect/>
          </a:stretch>
        </p:blipFill>
        <p:spPr>
          <a:xfrm>
            <a:off x="2831794" y="2105202"/>
            <a:ext cx="9360205" cy="4752798"/>
          </a:xfrm>
          <a:prstGeom prst="rect">
            <a:avLst/>
          </a:prstGeom>
        </p:spPr>
      </p:pic>
      <p:pic>
        <p:nvPicPr>
          <p:cNvPr id="89" name="Picture 88">
            <a:extLst>
              <a:ext uri="{FF2B5EF4-FFF2-40B4-BE49-F238E27FC236}">
                <a16:creationId xmlns:a16="http://schemas.microsoft.com/office/drawing/2014/main" xmlns="" id="{B4F98145-516D-4594-B0F0-0F5C85DAF2E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5">
            <a:alphaModFix/>
            <a:extLst>
              <a:ext uri="{28A0092B-C50C-407E-A947-70E740481C1C}">
                <a14:useLocalDpi xmlns:a14="http://schemas.microsoft.com/office/drawing/2010/main" xmlns="" val="0"/>
              </a:ext>
            </a:extLst>
          </a:blip>
          <a:stretch>
            <a:fillRect/>
          </a:stretch>
        </p:blipFill>
        <p:spPr>
          <a:xfrm>
            <a:off x="0" y="0"/>
            <a:ext cx="12189867" cy="6858000"/>
          </a:xfrm>
          <a:prstGeom prst="rect">
            <a:avLst/>
          </a:prstGeom>
        </p:spPr>
      </p:pic>
      <p:sp>
        <p:nvSpPr>
          <p:cNvPr id="91" name="Rectangle 90">
            <a:extLst>
              <a:ext uri="{FF2B5EF4-FFF2-40B4-BE49-F238E27FC236}">
                <a16:creationId xmlns:a16="http://schemas.microsoft.com/office/drawing/2014/main" xmlns="" id="{249DD94E-466E-443D-84D4-95364BF817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ectangle 92">
            <a:extLst>
              <a:ext uri="{FF2B5EF4-FFF2-40B4-BE49-F238E27FC236}">
                <a16:creationId xmlns:a16="http://schemas.microsoft.com/office/drawing/2014/main" xmlns="" id="{D730E5A1-76E1-474B-9303-1A42C537332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94">
            <a:extLst>
              <a:ext uri="{FF2B5EF4-FFF2-40B4-BE49-F238E27FC236}">
                <a16:creationId xmlns:a16="http://schemas.microsoft.com/office/drawing/2014/main" xmlns="" id="{25E42092-1184-49FF-8DE1-34B280A4F1E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CD6FFFB4-E989-4A99-945F-B5AB6F60E35A}"/>
              </a:ext>
            </a:extLst>
          </p:cNvPr>
          <p:cNvSpPr>
            <a:spLocks noGrp="1"/>
          </p:cNvSpPr>
          <p:nvPr>
            <p:ph type="title"/>
          </p:nvPr>
        </p:nvSpPr>
        <p:spPr>
          <a:xfrm>
            <a:off x="1096841" y="2729751"/>
            <a:ext cx="5561204" cy="2268559"/>
          </a:xfrm>
        </p:spPr>
        <p:txBody>
          <a:bodyPr vert="horz" lIns="91440" tIns="45720" rIns="91440" bIns="45720" rtlCol="0" anchor="t">
            <a:normAutofit/>
          </a:bodyPr>
          <a:lstStyle/>
          <a:p>
            <a:r>
              <a:rPr lang="en-US" sz="3400" dirty="0"/>
              <a:t>What Every Employee </a:t>
            </a:r>
            <a:br>
              <a:rPr lang="en-US" sz="3400" dirty="0"/>
            </a:br>
            <a:r>
              <a:rPr lang="en-US" sz="3400" dirty="0"/>
              <a:t>Needs to Know</a:t>
            </a:r>
          </a:p>
        </p:txBody>
      </p:sp>
      <p:sp>
        <p:nvSpPr>
          <p:cNvPr id="3" name="Text Placeholder 2">
            <a:extLst>
              <a:ext uri="{FF2B5EF4-FFF2-40B4-BE49-F238E27FC236}">
                <a16:creationId xmlns:a16="http://schemas.microsoft.com/office/drawing/2014/main" xmlns="" id="{8C308AA5-73C1-4B09-8A76-2CBE64E00C75}"/>
              </a:ext>
            </a:extLst>
          </p:cNvPr>
          <p:cNvSpPr>
            <a:spLocks noGrp="1"/>
          </p:cNvSpPr>
          <p:nvPr>
            <p:ph type="body" idx="1"/>
          </p:nvPr>
        </p:nvSpPr>
        <p:spPr>
          <a:xfrm>
            <a:off x="959910" y="1569539"/>
            <a:ext cx="5675179" cy="1160213"/>
          </a:xfrm>
        </p:spPr>
        <p:txBody>
          <a:bodyPr vert="horz" lIns="91440" tIns="0" rIns="91440" bIns="45720" rtlCol="0" anchor="b">
            <a:normAutofit/>
          </a:bodyPr>
          <a:lstStyle/>
          <a:p>
            <a:pPr>
              <a:lnSpc>
                <a:spcPct val="100000"/>
              </a:lnSpc>
              <a:spcBef>
                <a:spcPts val="0"/>
              </a:spcBef>
              <a:spcAft>
                <a:spcPts val="0"/>
              </a:spcAft>
            </a:pPr>
            <a:r>
              <a:rPr lang="en-US" dirty="0"/>
              <a:t>Part 1: Harassment and Retaliation in the Workplace </a:t>
            </a:r>
          </a:p>
        </p:txBody>
      </p:sp>
      <p:pic>
        <p:nvPicPr>
          <p:cNvPr id="2050"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E9C4A731-2881-4277-975F-8337186CB5D6}"/>
              </a:ext>
            </a:extLst>
          </p:cNvPr>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282" r="2" b="2"/>
          <a:stretch/>
        </p:blipFill>
        <p:spPr bwMode="auto">
          <a:xfrm>
            <a:off x="7409858" y="1875908"/>
            <a:ext cx="3068816" cy="3100748"/>
          </a:xfrm>
          <a:prstGeom prst="rect">
            <a:avLst/>
          </a:prstGeom>
          <a:noFill/>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a:extLst>
            <a:ext uri="{909E8E84-426E-40DD-AFC4-6F175D3DCCD1}">
              <a14:hiddenFill xmlns:a14="http://schemas.microsoft.com/office/drawing/2010/main" xmlns="">
                <a:solidFill>
                  <a:srgbClr val="FFFFFF"/>
                </a:solidFill>
              </a14:hiddenFill>
            </a:ext>
          </a:extLst>
        </p:spPr>
      </p:pic>
      <p:sp>
        <p:nvSpPr>
          <p:cNvPr id="97" name="Rectangle 96">
            <a:extLst>
              <a:ext uri="{FF2B5EF4-FFF2-40B4-BE49-F238E27FC236}">
                <a16:creationId xmlns:a16="http://schemas.microsoft.com/office/drawing/2014/main" xmlns="" id="{E30419FB-3F46-4553-9607-D1AA2CAF1D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900955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6CE0E-D732-44D7-9705-E1083D6DD037}"/>
              </a:ext>
            </a:extLst>
          </p:cNvPr>
          <p:cNvSpPr>
            <a:spLocks noGrp="1"/>
          </p:cNvSpPr>
          <p:nvPr>
            <p:ph type="title"/>
          </p:nvPr>
        </p:nvSpPr>
        <p:spPr>
          <a:xfrm>
            <a:off x="2611808" y="517110"/>
            <a:ext cx="7958331" cy="1077229"/>
          </a:xfrm>
        </p:spPr>
        <p:txBody>
          <a:bodyPr/>
          <a:lstStyle/>
          <a:p>
            <a:r>
              <a:rPr lang="en-US" sz="1800" dirty="0"/>
              <a:t>Harassment and Retaliation in the Workplace</a:t>
            </a:r>
            <a:br>
              <a:rPr lang="en-US" sz="1800" dirty="0"/>
            </a:br>
            <a:r>
              <a:rPr lang="en-US" dirty="0"/>
              <a:t>Definitions &amp; Examples</a:t>
            </a:r>
          </a:p>
        </p:txBody>
      </p:sp>
      <p:sp>
        <p:nvSpPr>
          <p:cNvPr id="3" name="Content Placeholder 2">
            <a:extLst>
              <a:ext uri="{FF2B5EF4-FFF2-40B4-BE49-F238E27FC236}">
                <a16:creationId xmlns:a16="http://schemas.microsoft.com/office/drawing/2014/main" xmlns="" id="{A05ACB30-F816-4999-B4B9-7E4AEC77A55F}"/>
              </a:ext>
            </a:extLst>
          </p:cNvPr>
          <p:cNvSpPr>
            <a:spLocks noGrp="1"/>
          </p:cNvSpPr>
          <p:nvPr>
            <p:ph idx="1"/>
          </p:nvPr>
        </p:nvSpPr>
        <p:spPr>
          <a:xfrm>
            <a:off x="2773599" y="1594339"/>
            <a:ext cx="7796540" cy="5122984"/>
          </a:xfrm>
        </p:spPr>
        <p:txBody>
          <a:bodyPr>
            <a:normAutofit fontScale="92500" lnSpcReduction="20000"/>
          </a:bodyPr>
          <a:lstStyle/>
          <a:p>
            <a:r>
              <a:rPr lang="en-US" dirty="0"/>
              <a:t>Harassment is unwelcomed conduct or behavior that occurs creating an intimidating, degrading, hostile and offensive environment (Golshan, 2017). Harassment can be caused by an one person or a group of people. Harassment is common at workplaces. There are various types of workplace harassment which include discriminatory, physical, personal, power, online, sexual, quid pro quo, verbal, prevention and third part harassments. An example of an harassment is when an employee is physically attacked by the employer or superior at workplace by hitting, kicking or even shoving. </a:t>
            </a:r>
          </a:p>
          <a:p>
            <a:r>
              <a:rPr lang="en-US" dirty="0"/>
              <a:t>Retaliation is defined as actions taken against someone that has done something to harm you. In workplace, retaliation often occurs when the employer or superior punishes or penalize and employee for taking part in activities that are legally protected (Golshan, 2017). An example of workplace retaliation is failure to hire or termination from employment</a:t>
            </a:r>
          </a:p>
        </p:txBody>
      </p:sp>
      <p:pic>
        <p:nvPicPr>
          <p:cNvPr id="3074"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8C2981F6-5FB0-4500-B6D1-B61FCBF2E7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2081" y="381741"/>
            <a:ext cx="2409727" cy="22329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19183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6CE0E-D732-44D7-9705-E1083D6DD037}"/>
              </a:ext>
            </a:extLst>
          </p:cNvPr>
          <p:cNvSpPr>
            <a:spLocks noGrp="1"/>
          </p:cNvSpPr>
          <p:nvPr>
            <p:ph type="title"/>
          </p:nvPr>
        </p:nvSpPr>
        <p:spPr>
          <a:xfrm>
            <a:off x="2611808" y="269441"/>
            <a:ext cx="7958331" cy="1077229"/>
          </a:xfrm>
        </p:spPr>
        <p:txBody>
          <a:bodyPr>
            <a:normAutofit fontScale="90000"/>
          </a:bodyPr>
          <a:lstStyle/>
          <a:p>
            <a:r>
              <a:rPr lang="en-US" sz="2000" dirty="0"/>
              <a:t>Harassment and Retaliation in the Workplace</a:t>
            </a:r>
            <a:br>
              <a:rPr lang="en-US" sz="2000" dirty="0"/>
            </a:br>
            <a:r>
              <a:rPr lang="en-US" sz="3800" dirty="0"/>
              <a:t>FAQs: Questions &amp; Answers </a:t>
            </a:r>
            <a:r>
              <a:rPr lang="en-US" sz="2000" dirty="0"/>
              <a:t/>
            </a:r>
            <a:br>
              <a:rPr lang="en-US" sz="2000" dirty="0"/>
            </a:br>
            <a:endParaRPr lang="en-US" sz="2000" dirty="0"/>
          </a:p>
        </p:txBody>
      </p:sp>
      <p:sp>
        <p:nvSpPr>
          <p:cNvPr id="3" name="Content Placeholder 2">
            <a:extLst>
              <a:ext uri="{FF2B5EF4-FFF2-40B4-BE49-F238E27FC236}">
                <a16:creationId xmlns:a16="http://schemas.microsoft.com/office/drawing/2014/main" xmlns="" id="{A05ACB30-F816-4999-B4B9-7E4AEC77A55F}"/>
              </a:ext>
            </a:extLst>
          </p:cNvPr>
          <p:cNvSpPr>
            <a:spLocks noGrp="1"/>
          </p:cNvSpPr>
          <p:nvPr>
            <p:ph idx="1"/>
          </p:nvPr>
        </p:nvSpPr>
        <p:spPr>
          <a:xfrm>
            <a:off x="2773598" y="1346671"/>
            <a:ext cx="8455679" cy="5241888"/>
          </a:xfrm>
        </p:spPr>
        <p:txBody>
          <a:bodyPr>
            <a:noAutofit/>
          </a:bodyPr>
          <a:lstStyle/>
          <a:p>
            <a:r>
              <a:rPr lang="en-US" sz="1800" dirty="0"/>
              <a:t>What is workplace harassment?</a:t>
            </a:r>
          </a:p>
          <a:p>
            <a:pPr marL="0" indent="0">
              <a:buNone/>
            </a:pPr>
            <a:r>
              <a:rPr lang="en-US" sz="1800" dirty="0"/>
              <a:t>Workplace harassment are unwanted behavior that makes an individual feel belittled, offended, apprehensive or intimidated.</a:t>
            </a:r>
          </a:p>
          <a:p>
            <a:r>
              <a:rPr lang="en-US" sz="1800" dirty="0"/>
              <a:t>What to do if I am being harassed?</a:t>
            </a:r>
          </a:p>
          <a:p>
            <a:pPr marL="0" indent="0">
              <a:buNone/>
            </a:pPr>
            <a:r>
              <a:rPr lang="en-US" sz="1800" dirty="0"/>
              <a:t>It is important to understand that harassment can be an isolating experience that many people go through and that is what the perpetrators often want. One does not have to put up with these unwelcomed behavior or conduct. Victims of harassment are protected by federal and state laws. The victim should report harassment to the relevant authorities. </a:t>
            </a:r>
          </a:p>
          <a:p>
            <a:r>
              <a:rPr lang="en-US" sz="1800" dirty="0"/>
              <a:t>Is it possible to be harassed by my fellow employee or workmate?</a:t>
            </a:r>
          </a:p>
          <a:p>
            <a:pPr marL="0" indent="0">
              <a:buNone/>
            </a:pPr>
            <a:r>
              <a:rPr lang="en-US" sz="1800" dirty="0"/>
              <a:t>Harassment does not entirely entail superior against employees for it to be illegal. It can involve even fellow employees. It is therefore the responsibility of employers to  create a workplace free of harassment. </a:t>
            </a:r>
          </a:p>
          <a:p>
            <a:endParaRPr lang="en-US" sz="1200" dirty="0"/>
          </a:p>
        </p:txBody>
      </p:sp>
      <p:pic>
        <p:nvPicPr>
          <p:cNvPr id="3074"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8C2981F6-5FB0-4500-B6D1-B61FCBF2E7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0930" y="381741"/>
            <a:ext cx="2409727" cy="22329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38272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6CE0E-D732-44D7-9705-E1083D6DD037}"/>
              </a:ext>
            </a:extLst>
          </p:cNvPr>
          <p:cNvSpPr>
            <a:spLocks noGrp="1"/>
          </p:cNvSpPr>
          <p:nvPr>
            <p:ph type="title"/>
          </p:nvPr>
        </p:nvSpPr>
        <p:spPr>
          <a:xfrm>
            <a:off x="2611808" y="269441"/>
            <a:ext cx="7958331" cy="1077229"/>
          </a:xfrm>
        </p:spPr>
        <p:txBody>
          <a:bodyPr>
            <a:normAutofit fontScale="90000"/>
          </a:bodyPr>
          <a:lstStyle/>
          <a:p>
            <a:r>
              <a:rPr lang="en-US" sz="2000" dirty="0"/>
              <a:t>Harassment and Retaliation in the Workplace</a:t>
            </a:r>
            <a:br>
              <a:rPr lang="en-US" sz="2000" dirty="0"/>
            </a:br>
            <a:r>
              <a:rPr lang="en-US" sz="3800" dirty="0"/>
              <a:t>FAQs: Questions &amp; Answers </a:t>
            </a:r>
            <a:r>
              <a:rPr lang="en-US" sz="2000" dirty="0"/>
              <a:t/>
            </a:r>
            <a:br>
              <a:rPr lang="en-US" sz="2000" dirty="0"/>
            </a:br>
            <a:endParaRPr lang="en-US" sz="2000" dirty="0"/>
          </a:p>
        </p:txBody>
      </p:sp>
      <p:sp>
        <p:nvSpPr>
          <p:cNvPr id="3" name="Content Placeholder 2">
            <a:extLst>
              <a:ext uri="{FF2B5EF4-FFF2-40B4-BE49-F238E27FC236}">
                <a16:creationId xmlns:a16="http://schemas.microsoft.com/office/drawing/2014/main" xmlns="" id="{A05ACB30-F816-4999-B4B9-7E4AEC77A55F}"/>
              </a:ext>
            </a:extLst>
          </p:cNvPr>
          <p:cNvSpPr>
            <a:spLocks noGrp="1"/>
          </p:cNvSpPr>
          <p:nvPr>
            <p:ph idx="1"/>
          </p:nvPr>
        </p:nvSpPr>
        <p:spPr>
          <a:xfrm>
            <a:off x="2773598" y="1346671"/>
            <a:ext cx="8455679" cy="5241888"/>
          </a:xfrm>
        </p:spPr>
        <p:txBody>
          <a:bodyPr>
            <a:noAutofit/>
          </a:bodyPr>
          <a:lstStyle/>
          <a:p>
            <a:r>
              <a:rPr lang="en-US" dirty="0"/>
              <a:t>What should I do if someone who is harassed comes to me?</a:t>
            </a:r>
          </a:p>
          <a:p>
            <a:pPr marL="0" indent="0">
              <a:buNone/>
            </a:pPr>
            <a:r>
              <a:rPr lang="en-US" dirty="0"/>
              <a:t>The fist  step to take is to ensure that they are not in immediate danger. When it is a serious situation, it is important to report to relevant authority such as the police for security. Inform that person the options available for instance formal investigation or even informal handling of the case. </a:t>
            </a:r>
          </a:p>
          <a:p>
            <a:r>
              <a:rPr lang="en-US" dirty="0"/>
              <a:t>What behaviors and conducts are regarded as prohibited retaliation?</a:t>
            </a:r>
          </a:p>
          <a:p>
            <a:pPr marL="0" indent="0">
              <a:buNone/>
            </a:pPr>
            <a:r>
              <a:rPr lang="en-US" dirty="0"/>
              <a:t>Retaliation or reprisals against employees or workplace colleagues who have filled a harassment complaint are unlawful. Prohibited retaliation examples include spreading rumors, ignoring the individual that has file a complaint and undermining his or her work.</a:t>
            </a:r>
          </a:p>
          <a:p>
            <a:endParaRPr lang="en-US" dirty="0"/>
          </a:p>
        </p:txBody>
      </p:sp>
      <p:pic>
        <p:nvPicPr>
          <p:cNvPr id="3074"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8C2981F6-5FB0-4500-B6D1-B61FCBF2E7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0930" y="381741"/>
            <a:ext cx="2409727" cy="22329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58514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6CE0E-D732-44D7-9705-E1083D6DD037}"/>
              </a:ext>
            </a:extLst>
          </p:cNvPr>
          <p:cNvSpPr>
            <a:spLocks noGrp="1"/>
          </p:cNvSpPr>
          <p:nvPr>
            <p:ph type="title"/>
          </p:nvPr>
        </p:nvSpPr>
        <p:spPr>
          <a:xfrm>
            <a:off x="2611808" y="269441"/>
            <a:ext cx="7958331" cy="1077229"/>
          </a:xfrm>
        </p:spPr>
        <p:txBody>
          <a:bodyPr/>
          <a:lstStyle/>
          <a:p>
            <a:r>
              <a:rPr lang="en-US" sz="1800" dirty="0"/>
              <a:t>Harassment and Retaliation in the Workplace</a:t>
            </a:r>
            <a:br>
              <a:rPr lang="en-US" sz="1800" dirty="0"/>
            </a:br>
            <a:r>
              <a:rPr lang="en-US" dirty="0"/>
              <a:t>Recommended Resources</a:t>
            </a:r>
          </a:p>
        </p:txBody>
      </p:sp>
      <p:sp>
        <p:nvSpPr>
          <p:cNvPr id="3" name="Content Placeholder 2">
            <a:extLst>
              <a:ext uri="{FF2B5EF4-FFF2-40B4-BE49-F238E27FC236}">
                <a16:creationId xmlns:a16="http://schemas.microsoft.com/office/drawing/2014/main" xmlns="" id="{A05ACB30-F816-4999-B4B9-7E4AEC77A55F}"/>
              </a:ext>
            </a:extLst>
          </p:cNvPr>
          <p:cNvSpPr>
            <a:spLocks noGrp="1"/>
          </p:cNvSpPr>
          <p:nvPr>
            <p:ph idx="1"/>
          </p:nvPr>
        </p:nvSpPr>
        <p:spPr>
          <a:xfrm>
            <a:off x="2773598" y="1156447"/>
            <a:ext cx="8454695" cy="5432111"/>
          </a:xfrm>
        </p:spPr>
        <p:txBody>
          <a:bodyPr>
            <a:normAutofit/>
          </a:bodyPr>
          <a:lstStyle/>
          <a:p>
            <a:r>
              <a:rPr lang="en-US" dirty="0"/>
              <a:t>Workplace harassment training resources</a:t>
            </a:r>
          </a:p>
          <a:p>
            <a:pPr marL="0" indent="0">
              <a:buNone/>
            </a:pPr>
            <a:r>
              <a:rPr lang="en-US" dirty="0"/>
              <a:t>This resource helps human resource professionals are updated on training guidelines and tips. </a:t>
            </a:r>
          </a:p>
          <a:p>
            <a:r>
              <a:rPr lang="en-US" dirty="0"/>
              <a:t>Workplace harassment compliance resources</a:t>
            </a:r>
          </a:p>
          <a:p>
            <a:pPr marL="0" indent="0">
              <a:buNone/>
            </a:pPr>
            <a:r>
              <a:rPr lang="en-US" dirty="0"/>
              <a:t>This will helps employees and human resource professionals be updated on various state and federal laws and compliance. </a:t>
            </a:r>
          </a:p>
          <a:p>
            <a:r>
              <a:rPr lang="en-US" dirty="0"/>
              <a:t>Workplace harassment tools and form.</a:t>
            </a:r>
          </a:p>
          <a:p>
            <a:pPr marL="0" indent="0">
              <a:buNone/>
            </a:pPr>
            <a:r>
              <a:rPr lang="en-US" dirty="0"/>
              <a:t>This will help employees and HR professionals be updated on compliance issues and various state and federal harassment laws. </a:t>
            </a:r>
          </a:p>
          <a:p>
            <a:pPr marL="0" indent="0">
              <a:buNone/>
            </a:pPr>
            <a:endParaRPr lang="en-US" dirty="0"/>
          </a:p>
        </p:txBody>
      </p:sp>
      <p:pic>
        <p:nvPicPr>
          <p:cNvPr id="3074"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8C2981F6-5FB0-4500-B6D1-B61FCBF2E7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2081" y="381741"/>
            <a:ext cx="2409727" cy="22329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686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6CE0E-D732-44D7-9705-E1083D6DD037}"/>
              </a:ext>
            </a:extLst>
          </p:cNvPr>
          <p:cNvSpPr>
            <a:spLocks noGrp="1"/>
          </p:cNvSpPr>
          <p:nvPr>
            <p:ph type="title"/>
          </p:nvPr>
        </p:nvSpPr>
        <p:spPr>
          <a:xfrm>
            <a:off x="2611808" y="269441"/>
            <a:ext cx="7958331" cy="1077229"/>
          </a:xfrm>
        </p:spPr>
        <p:txBody>
          <a:bodyPr/>
          <a:lstStyle/>
          <a:p>
            <a:r>
              <a:rPr lang="en-US" sz="1800" dirty="0"/>
              <a:t>Harassment and Retaliation in the Workplace</a:t>
            </a:r>
            <a:br>
              <a:rPr lang="en-US" sz="1800" dirty="0"/>
            </a:br>
            <a:r>
              <a:rPr lang="en-US" dirty="0"/>
              <a:t>Recommended Resources</a:t>
            </a:r>
          </a:p>
        </p:txBody>
      </p:sp>
      <p:sp>
        <p:nvSpPr>
          <p:cNvPr id="3" name="Content Placeholder 2">
            <a:extLst>
              <a:ext uri="{FF2B5EF4-FFF2-40B4-BE49-F238E27FC236}">
                <a16:creationId xmlns:a16="http://schemas.microsoft.com/office/drawing/2014/main" xmlns="" id="{A05ACB30-F816-4999-B4B9-7E4AEC77A55F}"/>
              </a:ext>
            </a:extLst>
          </p:cNvPr>
          <p:cNvSpPr>
            <a:spLocks noGrp="1"/>
          </p:cNvSpPr>
          <p:nvPr>
            <p:ph idx="1"/>
          </p:nvPr>
        </p:nvSpPr>
        <p:spPr>
          <a:xfrm>
            <a:off x="2773598" y="1156447"/>
            <a:ext cx="8454695" cy="5432111"/>
          </a:xfrm>
        </p:spPr>
        <p:txBody>
          <a:bodyPr>
            <a:normAutofit/>
          </a:bodyPr>
          <a:lstStyle/>
          <a:p>
            <a:r>
              <a:rPr lang="en-US" sz="2400" dirty="0"/>
              <a:t>Workplace harassment investigation resource</a:t>
            </a:r>
          </a:p>
          <a:p>
            <a:pPr marL="0" indent="0">
              <a:buNone/>
            </a:pPr>
            <a:r>
              <a:rPr lang="en-US" sz="2400" dirty="0"/>
              <a:t>This will help human resource professions to conduct harassment investigations</a:t>
            </a:r>
          </a:p>
          <a:p>
            <a:r>
              <a:rPr lang="en-US" sz="2400" dirty="0"/>
              <a:t>Workplace harassment research and case studies. </a:t>
            </a:r>
          </a:p>
          <a:p>
            <a:pPr marL="0" indent="0">
              <a:buNone/>
            </a:pPr>
            <a:r>
              <a:rPr lang="en-US" sz="2400" dirty="0"/>
              <a:t>This entails researches that have been conducted and case studies concerning workplace harassment. </a:t>
            </a:r>
          </a:p>
          <a:p>
            <a:pPr marL="0" indent="0">
              <a:buNone/>
            </a:pPr>
            <a:endParaRPr lang="en-US" dirty="0"/>
          </a:p>
        </p:txBody>
      </p:sp>
      <p:pic>
        <p:nvPicPr>
          <p:cNvPr id="3074"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8C2981F6-5FB0-4500-B6D1-B61FCBF2E7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2081" y="381741"/>
            <a:ext cx="2409727" cy="22329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38581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6FFFB4-E989-4A99-945F-B5AB6F60E35A}"/>
              </a:ext>
            </a:extLst>
          </p:cNvPr>
          <p:cNvSpPr>
            <a:spLocks noGrp="1"/>
          </p:cNvSpPr>
          <p:nvPr>
            <p:ph type="title"/>
          </p:nvPr>
        </p:nvSpPr>
        <p:spPr>
          <a:xfrm>
            <a:off x="1096841" y="2729751"/>
            <a:ext cx="5561204" cy="2268559"/>
          </a:xfrm>
        </p:spPr>
        <p:txBody>
          <a:bodyPr vert="horz" lIns="91440" tIns="45720" rIns="91440" bIns="45720" rtlCol="0" anchor="t">
            <a:normAutofit/>
          </a:bodyPr>
          <a:lstStyle/>
          <a:p>
            <a:r>
              <a:rPr lang="en-US" sz="3400" dirty="0"/>
              <a:t>Making It Real!</a:t>
            </a:r>
          </a:p>
        </p:txBody>
      </p:sp>
      <p:sp>
        <p:nvSpPr>
          <p:cNvPr id="3" name="Text Placeholder 2">
            <a:extLst>
              <a:ext uri="{FF2B5EF4-FFF2-40B4-BE49-F238E27FC236}">
                <a16:creationId xmlns:a16="http://schemas.microsoft.com/office/drawing/2014/main" xmlns="" id="{8C308AA5-73C1-4B09-8A76-2CBE64E00C75}"/>
              </a:ext>
            </a:extLst>
          </p:cNvPr>
          <p:cNvSpPr>
            <a:spLocks noGrp="1"/>
          </p:cNvSpPr>
          <p:nvPr>
            <p:ph type="body" idx="1"/>
          </p:nvPr>
        </p:nvSpPr>
        <p:spPr>
          <a:xfrm>
            <a:off x="1096841" y="1569539"/>
            <a:ext cx="5538249" cy="1160213"/>
          </a:xfrm>
        </p:spPr>
        <p:txBody>
          <a:bodyPr vert="horz" lIns="91440" tIns="0" rIns="91440" bIns="45720" rtlCol="0" anchor="b">
            <a:normAutofit/>
          </a:bodyPr>
          <a:lstStyle/>
          <a:p>
            <a:pPr>
              <a:lnSpc>
                <a:spcPct val="110000"/>
              </a:lnSpc>
              <a:spcBef>
                <a:spcPts val="0"/>
              </a:spcBef>
              <a:spcAft>
                <a:spcPts val="0"/>
              </a:spcAft>
            </a:pPr>
            <a:r>
              <a:rPr lang="en-US" dirty="0"/>
              <a:t>Part 2: Harassment and Retaliation in the Workplace</a:t>
            </a:r>
          </a:p>
        </p:txBody>
      </p:sp>
      <p:pic>
        <p:nvPicPr>
          <p:cNvPr id="2050"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E9C4A731-2881-4277-975F-8337186CB5D6}"/>
              </a:ext>
            </a:extLst>
          </p:cNvPr>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82" r="2" b="2"/>
          <a:stretch/>
        </p:blipFill>
        <p:spPr bwMode="auto">
          <a:xfrm>
            <a:off x="7409858" y="1875908"/>
            <a:ext cx="3068816" cy="3100748"/>
          </a:xfrm>
          <a:prstGeom prst="rect">
            <a:avLst/>
          </a:prstGeom>
          <a:noFill/>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314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6CE0E-D732-44D7-9705-E1083D6DD037}"/>
              </a:ext>
            </a:extLst>
          </p:cNvPr>
          <p:cNvSpPr>
            <a:spLocks noGrp="1"/>
          </p:cNvSpPr>
          <p:nvPr>
            <p:ph type="title"/>
          </p:nvPr>
        </p:nvSpPr>
        <p:spPr>
          <a:xfrm>
            <a:off x="1635368" y="374725"/>
            <a:ext cx="8934770" cy="1077229"/>
          </a:xfrm>
        </p:spPr>
        <p:txBody>
          <a:bodyPr>
            <a:normAutofit/>
          </a:bodyPr>
          <a:lstStyle/>
          <a:p>
            <a:r>
              <a:rPr lang="en-US" sz="1800" dirty="0"/>
              <a:t>Harassment and Retaliation in the Workplace</a:t>
            </a:r>
            <a:br>
              <a:rPr lang="en-US" sz="1800" dirty="0"/>
            </a:br>
            <a:r>
              <a:rPr lang="en-US" dirty="0"/>
              <a:t>Summarizing and Analyzing a Real Situation</a:t>
            </a:r>
          </a:p>
        </p:txBody>
      </p:sp>
      <p:sp>
        <p:nvSpPr>
          <p:cNvPr id="3" name="Content Placeholder 2">
            <a:extLst>
              <a:ext uri="{FF2B5EF4-FFF2-40B4-BE49-F238E27FC236}">
                <a16:creationId xmlns:a16="http://schemas.microsoft.com/office/drawing/2014/main" xmlns="" id="{A05ACB30-F816-4999-B4B9-7E4AEC77A55F}"/>
              </a:ext>
            </a:extLst>
          </p:cNvPr>
          <p:cNvSpPr>
            <a:spLocks noGrp="1"/>
          </p:cNvSpPr>
          <p:nvPr>
            <p:ph idx="1"/>
          </p:nvPr>
        </p:nvSpPr>
        <p:spPr>
          <a:xfrm>
            <a:off x="1384414" y="1264024"/>
            <a:ext cx="7796540" cy="5338482"/>
          </a:xfrm>
        </p:spPr>
        <p:txBody>
          <a:bodyPr>
            <a:normAutofit/>
          </a:bodyPr>
          <a:lstStyle/>
          <a:p>
            <a:r>
              <a:rPr lang="en-US" dirty="0"/>
              <a:t>There are various types of harassments that occur at workplaces. A significant type of workplace harassment that has been on the media for most of this decade involve is sexual harassment. This harassment is sexual in nature and often includes unwelcomed sexual conduct and advances. Sexual harassment at workplaces culminated to the establishment of the Me Too movement which mainly advocate against sexual assault and harassment of women (Hebert, 2020). A real situation that was reported in the new involved google employees who reported of sexual harassment from some of their top management and executive. The harassment ranged from making sexual advances of manager and executives towards their employees, inappropriate touching and sexual gestures, making sexual jokes, comments and questions. </a:t>
            </a:r>
          </a:p>
        </p:txBody>
      </p:sp>
      <p:pic>
        <p:nvPicPr>
          <p:cNvPr id="3074"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8C2981F6-5FB0-4500-B6D1-B61FCBF2E7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365275" y="4250357"/>
            <a:ext cx="2409727" cy="22329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79282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6CE0E-D732-44D7-9705-E1083D6DD037}"/>
              </a:ext>
            </a:extLst>
          </p:cNvPr>
          <p:cNvSpPr>
            <a:spLocks noGrp="1"/>
          </p:cNvSpPr>
          <p:nvPr>
            <p:ph type="title"/>
          </p:nvPr>
        </p:nvSpPr>
        <p:spPr>
          <a:xfrm>
            <a:off x="1635368" y="374725"/>
            <a:ext cx="8934770" cy="1077229"/>
          </a:xfrm>
        </p:spPr>
        <p:txBody>
          <a:bodyPr>
            <a:normAutofit/>
          </a:bodyPr>
          <a:lstStyle/>
          <a:p>
            <a:r>
              <a:rPr lang="en-US" sz="1800" dirty="0"/>
              <a:t>Harassment and Retaliation in the Workplace</a:t>
            </a:r>
            <a:br>
              <a:rPr lang="en-US" sz="1800" dirty="0"/>
            </a:br>
            <a:r>
              <a:rPr lang="en-US" dirty="0"/>
              <a:t>Summarizing and Analyzing a Real Situation</a:t>
            </a:r>
          </a:p>
        </p:txBody>
      </p:sp>
      <p:sp>
        <p:nvSpPr>
          <p:cNvPr id="3" name="Content Placeholder 2">
            <a:extLst>
              <a:ext uri="{FF2B5EF4-FFF2-40B4-BE49-F238E27FC236}">
                <a16:creationId xmlns:a16="http://schemas.microsoft.com/office/drawing/2014/main" xmlns="" id="{A05ACB30-F816-4999-B4B9-7E4AEC77A55F}"/>
              </a:ext>
            </a:extLst>
          </p:cNvPr>
          <p:cNvSpPr>
            <a:spLocks noGrp="1"/>
          </p:cNvSpPr>
          <p:nvPr>
            <p:ph idx="1"/>
          </p:nvPr>
        </p:nvSpPr>
        <p:spPr>
          <a:xfrm>
            <a:off x="1384414" y="1264024"/>
            <a:ext cx="7796540" cy="5338482"/>
          </a:xfrm>
        </p:spPr>
        <p:txBody>
          <a:bodyPr>
            <a:normAutofit/>
          </a:bodyPr>
          <a:lstStyle/>
          <a:p>
            <a:r>
              <a:rPr lang="en-US" dirty="0"/>
              <a:t>These sexual harassment resulted in over 20000 employees from all over the world staging a protest against the issue. Most of the employees reported their sexual harassment cases to various Human Resource departments, but in most of the cases, no action was taken. Therefore, most employees subsequently resorted to reporting through unofficial and anonymous platforms as HR violations that were reported through official channels were often not addressed. In these sexual harassment cases, there was retaliation with some employees demoted or reassigned (</a:t>
            </a:r>
            <a:r>
              <a:rPr lang="x-none" dirty="0" err="1"/>
              <a:t>Ghaffary</a:t>
            </a:r>
            <a:r>
              <a:rPr lang="x-none" dirty="0"/>
              <a:t>, 2019</a:t>
            </a:r>
            <a:r>
              <a:rPr lang="en-US" dirty="0"/>
              <a:t>). </a:t>
            </a:r>
          </a:p>
        </p:txBody>
      </p:sp>
      <p:pic>
        <p:nvPicPr>
          <p:cNvPr id="3074"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8C2981F6-5FB0-4500-B6D1-B61FCBF2E7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365275" y="4250357"/>
            <a:ext cx="2409727" cy="22329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5634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6CE0E-D732-44D7-9705-E1083D6DD037}"/>
              </a:ext>
            </a:extLst>
          </p:cNvPr>
          <p:cNvSpPr>
            <a:spLocks noGrp="1"/>
          </p:cNvSpPr>
          <p:nvPr>
            <p:ph type="title"/>
          </p:nvPr>
        </p:nvSpPr>
        <p:spPr>
          <a:xfrm>
            <a:off x="1384414" y="374725"/>
            <a:ext cx="9465294" cy="1077229"/>
          </a:xfrm>
        </p:spPr>
        <p:txBody>
          <a:bodyPr>
            <a:normAutofit fontScale="90000"/>
          </a:bodyPr>
          <a:lstStyle/>
          <a:p>
            <a:r>
              <a:rPr lang="en-US" sz="2000" dirty="0"/>
              <a:t>Harassment and Retaliation in the Workplace</a:t>
            </a:r>
            <a:r>
              <a:rPr lang="en-US" sz="1800" dirty="0"/>
              <a:t/>
            </a:r>
            <a:br>
              <a:rPr lang="en-US" sz="1800" dirty="0"/>
            </a:br>
            <a:r>
              <a:rPr lang="en-US" sz="3800" dirty="0"/>
              <a:t>What HR Professionals Need to Know </a:t>
            </a:r>
            <a:br>
              <a:rPr lang="en-US" sz="3800" dirty="0"/>
            </a:br>
            <a:r>
              <a:rPr lang="en-US" sz="3800" dirty="0"/>
              <a:t>About the Law </a:t>
            </a:r>
          </a:p>
        </p:txBody>
      </p:sp>
      <p:sp>
        <p:nvSpPr>
          <p:cNvPr id="3" name="Content Placeholder 2">
            <a:extLst>
              <a:ext uri="{FF2B5EF4-FFF2-40B4-BE49-F238E27FC236}">
                <a16:creationId xmlns:a16="http://schemas.microsoft.com/office/drawing/2014/main" xmlns="" id="{A05ACB30-F816-4999-B4B9-7E4AEC77A55F}"/>
              </a:ext>
            </a:extLst>
          </p:cNvPr>
          <p:cNvSpPr>
            <a:spLocks noGrp="1"/>
          </p:cNvSpPr>
          <p:nvPr>
            <p:ph idx="1"/>
          </p:nvPr>
        </p:nvSpPr>
        <p:spPr>
          <a:xfrm>
            <a:off x="1384414" y="1661532"/>
            <a:ext cx="7796540" cy="5006897"/>
          </a:xfrm>
        </p:spPr>
        <p:txBody>
          <a:bodyPr>
            <a:normAutofit fontScale="70000" lnSpcReduction="20000"/>
          </a:bodyPr>
          <a:lstStyle/>
          <a:p>
            <a:pPr marL="0" indent="0">
              <a:buNone/>
            </a:pPr>
            <a:r>
              <a:rPr lang="en-US" dirty="0"/>
              <a:t>A significant issue that occupies Human Resource professionals time is workplace harassment. The effects of this issue goes beyond the legal implication to include effect on productivity. In human resource, compliance is a significant issue. There are various laws that are involved in employment that it often becomes challenging to track all of them. There are specific laws that regulate human resources. Whereas there are a variety of human resource positions for various tasks, it is important to understand what he law requires for each position. There are various Human resource related laws that HR professionals should be aware of. These include;</a:t>
            </a:r>
          </a:p>
          <a:p>
            <a:r>
              <a:rPr lang="en-US" dirty="0"/>
              <a:t>Workplace Discrimination. </a:t>
            </a:r>
          </a:p>
          <a:p>
            <a:pPr marL="0" indent="0">
              <a:buNone/>
            </a:pPr>
            <a:r>
              <a:rPr lang="en-US" dirty="0"/>
              <a:t>Human resource professionals should be aware and understand Equal employment Opportunity (EEO) laws. This laws focus on discrimination issues particularly those related to gender, race, age, nationality, disability and religion. </a:t>
            </a:r>
          </a:p>
          <a:p>
            <a:r>
              <a:rPr lang="en-US" dirty="0"/>
              <a:t>Wages and work hours.</a:t>
            </a:r>
          </a:p>
          <a:p>
            <a:pPr marL="0" indent="0">
              <a:buNone/>
            </a:pPr>
            <a:r>
              <a:rPr lang="en-US" dirty="0"/>
              <a:t>In the United States, work hours and wages are regulated by the Department of Labor. It is therefore important for HR professional to be aware of and understand laws that deal with work hours and wages. These laws include the Fair Labor Standards Act and the Family and Medical Leave Act (Porter, 2018). </a:t>
            </a:r>
          </a:p>
        </p:txBody>
      </p:sp>
      <p:pic>
        <p:nvPicPr>
          <p:cNvPr id="3074"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8C2981F6-5FB0-4500-B6D1-B61FCBF2E7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365275" y="4250357"/>
            <a:ext cx="2409727" cy="22329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15081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6CE0E-D732-44D7-9705-E1083D6DD037}"/>
              </a:ext>
            </a:extLst>
          </p:cNvPr>
          <p:cNvSpPr>
            <a:spLocks noGrp="1"/>
          </p:cNvSpPr>
          <p:nvPr>
            <p:ph type="title"/>
          </p:nvPr>
        </p:nvSpPr>
        <p:spPr>
          <a:xfrm>
            <a:off x="1384414" y="374725"/>
            <a:ext cx="9465294" cy="1077229"/>
          </a:xfrm>
        </p:spPr>
        <p:txBody>
          <a:bodyPr>
            <a:normAutofit fontScale="90000"/>
          </a:bodyPr>
          <a:lstStyle/>
          <a:p>
            <a:r>
              <a:rPr lang="en-US" sz="2000" dirty="0"/>
              <a:t>Harassment and Retaliation in the Workplace</a:t>
            </a:r>
            <a:r>
              <a:rPr lang="en-US" sz="1800" dirty="0"/>
              <a:t/>
            </a:r>
            <a:br>
              <a:rPr lang="en-US" sz="1800" dirty="0"/>
            </a:br>
            <a:r>
              <a:rPr lang="en-US" sz="3800" dirty="0"/>
              <a:t>What HR Professionals Need to Know </a:t>
            </a:r>
            <a:br>
              <a:rPr lang="en-US" sz="3800" dirty="0"/>
            </a:br>
            <a:r>
              <a:rPr lang="en-US" sz="3800" dirty="0"/>
              <a:t>About the Law </a:t>
            </a:r>
          </a:p>
        </p:txBody>
      </p:sp>
      <p:sp>
        <p:nvSpPr>
          <p:cNvPr id="3" name="Content Placeholder 2">
            <a:extLst>
              <a:ext uri="{FF2B5EF4-FFF2-40B4-BE49-F238E27FC236}">
                <a16:creationId xmlns:a16="http://schemas.microsoft.com/office/drawing/2014/main" xmlns="" id="{A05ACB30-F816-4999-B4B9-7E4AEC77A55F}"/>
              </a:ext>
            </a:extLst>
          </p:cNvPr>
          <p:cNvSpPr>
            <a:spLocks noGrp="1"/>
          </p:cNvSpPr>
          <p:nvPr>
            <p:ph idx="1"/>
          </p:nvPr>
        </p:nvSpPr>
        <p:spPr>
          <a:xfrm>
            <a:off x="1384414" y="1661532"/>
            <a:ext cx="7796540" cy="5006897"/>
          </a:xfrm>
        </p:spPr>
        <p:txBody>
          <a:bodyPr>
            <a:normAutofit fontScale="85000" lnSpcReduction="10000"/>
          </a:bodyPr>
          <a:lstStyle/>
          <a:p>
            <a:r>
              <a:rPr lang="en-US" dirty="0"/>
              <a:t>Employee benefits</a:t>
            </a:r>
          </a:p>
          <a:p>
            <a:pPr marL="0" indent="0">
              <a:buNone/>
            </a:pPr>
            <a:r>
              <a:rPr lang="en-US" dirty="0"/>
              <a:t>There are various laws that guide and protect employee benefits they include the Affordable Care Act (ACA), Employee Retirement Income Security Act and Health Insurance Portability and Accountability Act. These laws address healthcare, insurance and retirement. </a:t>
            </a:r>
          </a:p>
          <a:p>
            <a:r>
              <a:rPr lang="en-US" dirty="0"/>
              <a:t>Workplace safety</a:t>
            </a:r>
          </a:p>
          <a:p>
            <a:pPr marL="0" indent="0">
              <a:buNone/>
            </a:pPr>
            <a:r>
              <a:rPr lang="en-US" dirty="0"/>
              <a:t>These laws address employee’s workplace situations and compensation rights the main laws that address workplace safety is the Occupational Safety and Health Act (OSHA)</a:t>
            </a:r>
          </a:p>
          <a:p>
            <a:r>
              <a:rPr lang="en-US" dirty="0"/>
              <a:t>Immigration law</a:t>
            </a:r>
          </a:p>
          <a:p>
            <a:pPr marL="0" indent="0">
              <a:buNone/>
            </a:pPr>
            <a:r>
              <a:rPr lang="en-US" dirty="0"/>
              <a:t>This laws guide employers and organizations to hire employees that are legally cleared to be and work in the country. The law that HR professionals should be aware of is the immigration and Nationality Act (Porter, 2018)</a:t>
            </a:r>
          </a:p>
        </p:txBody>
      </p:sp>
      <p:pic>
        <p:nvPicPr>
          <p:cNvPr id="3074"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8C2981F6-5FB0-4500-B6D1-B61FCBF2E7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365275" y="4250357"/>
            <a:ext cx="2409727" cy="22329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11718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A6CE0E-D732-44D7-9705-E1083D6DD037}"/>
              </a:ext>
            </a:extLst>
          </p:cNvPr>
          <p:cNvSpPr>
            <a:spLocks noGrp="1"/>
          </p:cNvSpPr>
          <p:nvPr>
            <p:ph type="title"/>
          </p:nvPr>
        </p:nvSpPr>
        <p:spPr>
          <a:xfrm>
            <a:off x="2678715" y="156140"/>
            <a:ext cx="7958331" cy="1077229"/>
          </a:xfrm>
        </p:spPr>
        <p:txBody>
          <a:bodyPr>
            <a:normAutofit/>
          </a:bodyPr>
          <a:lstStyle/>
          <a:p>
            <a:r>
              <a:rPr lang="en-US" sz="1800" dirty="0"/>
              <a:t>Harassment and Retaliation in the Workplace</a:t>
            </a:r>
            <a:br>
              <a:rPr lang="en-US" sz="1800" dirty="0"/>
            </a:br>
            <a:r>
              <a:rPr lang="en-US" dirty="0"/>
              <a:t>Taking Steps for Prevention</a:t>
            </a:r>
          </a:p>
        </p:txBody>
      </p:sp>
      <p:sp>
        <p:nvSpPr>
          <p:cNvPr id="3" name="Content Placeholder 2">
            <a:extLst>
              <a:ext uri="{FF2B5EF4-FFF2-40B4-BE49-F238E27FC236}">
                <a16:creationId xmlns:a16="http://schemas.microsoft.com/office/drawing/2014/main" xmlns="" id="{A05ACB30-F816-4999-B4B9-7E4AEC77A55F}"/>
              </a:ext>
            </a:extLst>
          </p:cNvPr>
          <p:cNvSpPr>
            <a:spLocks noGrp="1"/>
          </p:cNvSpPr>
          <p:nvPr>
            <p:ph idx="1"/>
          </p:nvPr>
        </p:nvSpPr>
        <p:spPr>
          <a:xfrm>
            <a:off x="981307" y="1159727"/>
            <a:ext cx="8774257" cy="5620214"/>
          </a:xfrm>
        </p:spPr>
        <p:txBody>
          <a:bodyPr>
            <a:normAutofit fontScale="70000" lnSpcReduction="20000"/>
          </a:bodyPr>
          <a:lstStyle/>
          <a:p>
            <a:pPr marL="0" indent="0">
              <a:buNone/>
            </a:pPr>
            <a:r>
              <a:rPr lang="en-US" dirty="0"/>
              <a:t>Many people experience workplace harassment which can take a toll on employees physical and emotional health. It is the responsibility of employers to create a workplace that is free of harassment. Some of the steps that can be taken to prevent workplace harassment entail;</a:t>
            </a:r>
          </a:p>
          <a:p>
            <a:r>
              <a:rPr lang="en-US" dirty="0"/>
              <a:t>Devote to battling bias. </a:t>
            </a:r>
          </a:p>
          <a:p>
            <a:pPr marL="0" indent="0">
              <a:buNone/>
            </a:pPr>
            <a:r>
              <a:rPr lang="en-US" dirty="0"/>
              <a:t>The employer should promote discussions and activities that focus on conducts that the organization seeks to encourage rather than focusing on conducts that employees should not indulge in. </a:t>
            </a:r>
          </a:p>
          <a:p>
            <a:r>
              <a:rPr lang="en-US" dirty="0"/>
              <a:t>Encourage and promote bystander intervention</a:t>
            </a:r>
          </a:p>
          <a:p>
            <a:pPr marL="0" indent="0">
              <a:buNone/>
            </a:pPr>
            <a:r>
              <a:rPr lang="en-US" dirty="0"/>
              <a:t>It is important for organizations to emphasize and encourage the importance of bystanders to step forward whenever they witness workplace harassment. </a:t>
            </a:r>
            <a:r>
              <a:rPr lang="x-none" dirty="0" err="1"/>
              <a:t>Emamzadeh</a:t>
            </a:r>
            <a:r>
              <a:rPr lang="x-none" dirty="0"/>
              <a:t> (2018</a:t>
            </a:r>
            <a:r>
              <a:rPr lang="en-US" dirty="0"/>
              <a:t>) asserts that employees need to know what behaviors are rewarded and promote them. </a:t>
            </a:r>
          </a:p>
          <a:p>
            <a:r>
              <a:rPr lang="en-US" dirty="0"/>
              <a:t>Holding individuals accountable. </a:t>
            </a:r>
          </a:p>
          <a:p>
            <a:pPr marL="0" indent="0">
              <a:buNone/>
            </a:pPr>
            <a:r>
              <a:rPr lang="en-US" dirty="0"/>
              <a:t>Harassment occurs in approximately all industries. To prevent it or minimize it is important to hold people accountable regardless of their positions and who they are. Wang et al. (2018) recommends that t organization should ensure their employees are aware of what human resource are doing as this will help them feel that their concerns are taken seriously.  Other ways to create a safe workplace environment and culture includes implementing periodic culture audits, periodic surveys and implementing ant-harassment policies. </a:t>
            </a:r>
          </a:p>
        </p:txBody>
      </p:sp>
      <p:pic>
        <p:nvPicPr>
          <p:cNvPr id="3074"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8C2981F6-5FB0-4500-B6D1-B61FCBF2E75B}"/>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755564" y="4250357"/>
            <a:ext cx="2409727" cy="22329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08540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21C0A3-CDD1-4A4E-A847-8A2440C7D5BF}"/>
              </a:ext>
            </a:extLst>
          </p:cNvPr>
          <p:cNvSpPr>
            <a:spLocks noGrp="1"/>
          </p:cNvSpPr>
          <p:nvPr>
            <p:ph type="title"/>
          </p:nvPr>
        </p:nvSpPr>
        <p:spPr>
          <a:xfrm>
            <a:off x="2611808" y="269441"/>
            <a:ext cx="7958331" cy="1077229"/>
          </a:xfrm>
        </p:spPr>
        <p:txBody>
          <a:bodyPr>
            <a:normAutofit/>
          </a:bodyPr>
          <a:lstStyle/>
          <a:p>
            <a:r>
              <a:rPr lang="en-US" sz="2000" dirty="0"/>
              <a:t>Harassment and Retaliation in the Workplace</a:t>
            </a:r>
            <a:r>
              <a:rPr lang="en-US" sz="3600" dirty="0"/>
              <a:t/>
            </a:r>
            <a:br>
              <a:rPr lang="en-US" sz="3600" dirty="0"/>
            </a:br>
            <a:r>
              <a:rPr lang="en-US" dirty="0"/>
              <a:t>Taking Steps for Prevention</a:t>
            </a:r>
            <a:endParaRPr lang="x-none" dirty="0"/>
          </a:p>
        </p:txBody>
      </p:sp>
      <p:sp>
        <p:nvSpPr>
          <p:cNvPr id="3" name="Content Placeholder 2">
            <a:extLst>
              <a:ext uri="{FF2B5EF4-FFF2-40B4-BE49-F238E27FC236}">
                <a16:creationId xmlns:a16="http://schemas.microsoft.com/office/drawing/2014/main" xmlns="" id="{3BD97F05-F121-43FF-921E-17313DA31DC8}"/>
              </a:ext>
            </a:extLst>
          </p:cNvPr>
          <p:cNvSpPr>
            <a:spLocks noGrp="1"/>
          </p:cNvSpPr>
          <p:nvPr>
            <p:ph idx="1"/>
          </p:nvPr>
        </p:nvSpPr>
        <p:spPr>
          <a:xfrm>
            <a:off x="2414225" y="1201271"/>
            <a:ext cx="8155914" cy="4848673"/>
          </a:xfrm>
        </p:spPr>
        <p:txBody>
          <a:bodyPr>
            <a:normAutofit fontScale="85000" lnSpcReduction="20000"/>
          </a:bodyPr>
          <a:lstStyle/>
          <a:p>
            <a:r>
              <a:rPr lang="en-US" dirty="0"/>
              <a:t>Establish a speak up culture. </a:t>
            </a:r>
          </a:p>
          <a:p>
            <a:pPr marL="0" indent="0">
              <a:buNone/>
            </a:pPr>
            <a:r>
              <a:rPr lang="en-US" dirty="0"/>
              <a:t>Organization can not correct mistakes if it is unaware thy are happening. It is important that employers create a culture where employees speak out when there is a problem. </a:t>
            </a:r>
          </a:p>
          <a:p>
            <a:r>
              <a:rPr lang="en-US" dirty="0"/>
              <a:t>Assess and address the organizations response structure</a:t>
            </a:r>
          </a:p>
          <a:p>
            <a:pPr marL="0" indent="0">
              <a:buNone/>
            </a:pPr>
            <a:r>
              <a:rPr lang="en-US" dirty="0"/>
              <a:t>When a workplace harassment is reported, it is important to carry out investigation in a confidential manner. The harassment complaints should be promptly investigated regardless of who the harasser is and the position he or she holds in the organization. </a:t>
            </a:r>
          </a:p>
          <a:p>
            <a:r>
              <a:rPr lang="en-US" dirty="0"/>
              <a:t>Establishing anti-harassment policy.</a:t>
            </a:r>
          </a:p>
          <a:p>
            <a:r>
              <a:rPr lang="en-US" dirty="0"/>
              <a:t>Organizations should work with human resource professionals to establish clear cut, comprehensive anti-workplace harassment policy. while creating these policy, it is important to ensure it complies with federal, state and local laws and regulations. </a:t>
            </a:r>
            <a:endParaRPr lang="x-none" dirty="0"/>
          </a:p>
        </p:txBody>
      </p:sp>
      <p:pic>
        <p:nvPicPr>
          <p:cNvPr id="4" name="Picture 3">
            <a:extLst>
              <a:ext uri="{FF2B5EF4-FFF2-40B4-BE49-F238E27FC236}">
                <a16:creationId xmlns:a16="http://schemas.microsoft.com/office/drawing/2014/main" xmlns="" id="{C3B42C91-CC21-4A0B-8C6D-8E7AB1119013}"/>
              </a:ext>
            </a:extLst>
          </p:cNvPr>
          <p:cNvPicPr>
            <a:picLocks noChangeAspect="1"/>
          </p:cNvPicPr>
          <p:nvPr/>
        </p:nvPicPr>
        <p:blipFill>
          <a:blip r:embed="rId3"/>
          <a:stretch>
            <a:fillRect/>
          </a:stretch>
        </p:blipFill>
        <p:spPr>
          <a:xfrm>
            <a:off x="0" y="642852"/>
            <a:ext cx="2414225" cy="2237426"/>
          </a:xfrm>
          <a:prstGeom prst="rect">
            <a:avLst/>
          </a:prstGeom>
        </p:spPr>
      </p:pic>
    </p:spTree>
    <p:extLst>
      <p:ext uri="{BB962C8B-B14F-4D97-AF65-F5344CB8AC3E}">
        <p14:creationId xmlns:p14="http://schemas.microsoft.com/office/powerpoint/2010/main" xmlns="" val="270793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21C0A3-CDD1-4A4E-A847-8A2440C7D5BF}"/>
              </a:ext>
            </a:extLst>
          </p:cNvPr>
          <p:cNvSpPr>
            <a:spLocks noGrp="1"/>
          </p:cNvSpPr>
          <p:nvPr>
            <p:ph type="title"/>
          </p:nvPr>
        </p:nvSpPr>
        <p:spPr>
          <a:xfrm>
            <a:off x="2611808" y="269441"/>
            <a:ext cx="7958331" cy="1077229"/>
          </a:xfrm>
        </p:spPr>
        <p:txBody>
          <a:bodyPr>
            <a:normAutofit/>
          </a:bodyPr>
          <a:lstStyle/>
          <a:p>
            <a:r>
              <a:rPr lang="en-US" sz="2000" dirty="0"/>
              <a:t>Harassment and Retaliation in the Workplace</a:t>
            </a:r>
            <a:r>
              <a:rPr lang="en-US" sz="3600" dirty="0"/>
              <a:t/>
            </a:r>
            <a:br>
              <a:rPr lang="en-US" sz="3600" dirty="0"/>
            </a:br>
            <a:r>
              <a:rPr lang="en-US" dirty="0"/>
              <a:t>Taking Steps for Prevention</a:t>
            </a:r>
            <a:endParaRPr lang="x-none" dirty="0"/>
          </a:p>
        </p:txBody>
      </p:sp>
      <p:sp>
        <p:nvSpPr>
          <p:cNvPr id="3" name="Content Placeholder 2">
            <a:extLst>
              <a:ext uri="{FF2B5EF4-FFF2-40B4-BE49-F238E27FC236}">
                <a16:creationId xmlns:a16="http://schemas.microsoft.com/office/drawing/2014/main" xmlns="" id="{3BD97F05-F121-43FF-921E-17313DA31DC8}"/>
              </a:ext>
            </a:extLst>
          </p:cNvPr>
          <p:cNvSpPr>
            <a:spLocks noGrp="1"/>
          </p:cNvSpPr>
          <p:nvPr>
            <p:ph idx="1"/>
          </p:nvPr>
        </p:nvSpPr>
        <p:spPr>
          <a:xfrm>
            <a:off x="2414225" y="1201271"/>
            <a:ext cx="8155914" cy="4848673"/>
          </a:xfrm>
        </p:spPr>
        <p:txBody>
          <a:bodyPr>
            <a:normAutofit/>
          </a:bodyPr>
          <a:lstStyle/>
          <a:p>
            <a:r>
              <a:rPr lang="en-US" dirty="0"/>
              <a:t>Institute training programs for employees</a:t>
            </a:r>
          </a:p>
          <a:p>
            <a:pPr marL="0" indent="0">
              <a:buNone/>
            </a:pPr>
            <a:r>
              <a:rPr lang="en-US" dirty="0"/>
              <a:t>It is essential that employees in an organization know how to report a harassment care and the importance of anti-harassment policy. The training should include acceptable and unacceptable workplace conduct, appropriate steps to report workplace harassment and how to recognize who workplace harassments takes place.</a:t>
            </a:r>
          </a:p>
          <a:p>
            <a:r>
              <a:rPr lang="en-US" dirty="0"/>
              <a:t>Institute training programs for supervisors and managers. </a:t>
            </a:r>
          </a:p>
          <a:p>
            <a:pPr marL="0" indent="0">
              <a:buNone/>
            </a:pPr>
            <a:r>
              <a:rPr lang="en-US" dirty="0"/>
              <a:t>Managers and superiors should conduct themselves impeccably in workplace situations. Training supervisors and managers will enable them to know how to recognize harassment behaviors and how to handle them. </a:t>
            </a:r>
            <a:endParaRPr lang="x-none" dirty="0"/>
          </a:p>
        </p:txBody>
      </p:sp>
      <p:pic>
        <p:nvPicPr>
          <p:cNvPr id="4" name="Picture 3">
            <a:extLst>
              <a:ext uri="{FF2B5EF4-FFF2-40B4-BE49-F238E27FC236}">
                <a16:creationId xmlns:a16="http://schemas.microsoft.com/office/drawing/2014/main" xmlns="" id="{C3B42C91-CC21-4A0B-8C6D-8E7AB1119013}"/>
              </a:ext>
            </a:extLst>
          </p:cNvPr>
          <p:cNvPicPr>
            <a:picLocks noChangeAspect="1"/>
          </p:cNvPicPr>
          <p:nvPr/>
        </p:nvPicPr>
        <p:blipFill>
          <a:blip r:embed="rId3"/>
          <a:stretch>
            <a:fillRect/>
          </a:stretch>
        </p:blipFill>
        <p:spPr>
          <a:xfrm>
            <a:off x="0" y="642852"/>
            <a:ext cx="2414225" cy="2237426"/>
          </a:xfrm>
          <a:prstGeom prst="rect">
            <a:avLst/>
          </a:prstGeom>
        </p:spPr>
      </p:pic>
    </p:spTree>
    <p:extLst>
      <p:ext uri="{BB962C8B-B14F-4D97-AF65-F5344CB8AC3E}">
        <p14:creationId xmlns:p14="http://schemas.microsoft.com/office/powerpoint/2010/main" xmlns="" val="1177742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05ACB30-F816-4999-B4B9-7E4AEC77A55F}"/>
              </a:ext>
            </a:extLst>
          </p:cNvPr>
          <p:cNvSpPr>
            <a:spLocks noGrp="1"/>
          </p:cNvSpPr>
          <p:nvPr>
            <p:ph idx="1"/>
          </p:nvPr>
        </p:nvSpPr>
        <p:spPr>
          <a:xfrm>
            <a:off x="1384414" y="1994934"/>
            <a:ext cx="9703796" cy="4362464"/>
          </a:xfrm>
        </p:spPr>
        <p:txBody>
          <a:bodyPr>
            <a:normAutofit fontScale="70000" lnSpcReduction="20000"/>
          </a:bodyPr>
          <a:lstStyle/>
          <a:p>
            <a:pPr marL="0" indent="0">
              <a:buNone/>
            </a:pPr>
            <a:r>
              <a:rPr lang="x-none" dirty="0" err="1"/>
              <a:t>Emamzadeh</a:t>
            </a:r>
            <a:r>
              <a:rPr lang="x-none" dirty="0"/>
              <a:t>, A. (2018, September 27). Workplace bullying: Causes, effects, and prevention [Blog post]. Psychology Today. Retrieved from https://www.psychologytoday.com/us/blog/finding-new-home/201809/workplace-bullying-causes-effects-and-prevention</a:t>
            </a:r>
          </a:p>
          <a:p>
            <a:pPr marL="0" indent="0">
              <a:buNone/>
            </a:pPr>
            <a:endParaRPr lang="en-US" dirty="0"/>
          </a:p>
          <a:p>
            <a:pPr marL="0" indent="0">
              <a:buNone/>
            </a:pPr>
            <a:r>
              <a:rPr lang="x-none" dirty="0" err="1"/>
              <a:t>Ghaffary</a:t>
            </a:r>
            <a:r>
              <a:rPr lang="x-none" dirty="0"/>
              <a:t>, S. (2019, September 9). Dozens of Google employees say they were retaliated against for reporting harassment. Retrieved from </a:t>
            </a:r>
            <a:r>
              <a:rPr lang="x-none" dirty="0">
                <a:hlinkClick r:id="rId3"/>
              </a:rPr>
              <a:t>https://www.vox.com/recode/2019/9/9/20853647/google-employee-retaliation-harassment-me-too-exclusive</a:t>
            </a:r>
            <a:endParaRPr lang="en-US" dirty="0"/>
          </a:p>
          <a:p>
            <a:pPr marL="0" indent="0">
              <a:buNone/>
            </a:pPr>
            <a:r>
              <a:rPr lang="en-US" dirty="0"/>
              <a:t>Golshan, T. (2017). Study Finds 75 Percent of Workplace Harassment Victim s Experienced Retaliation When They Spoke Up.</a:t>
            </a:r>
            <a:endParaRPr lang="x-none" dirty="0"/>
          </a:p>
          <a:p>
            <a:pPr marL="0" indent="0">
              <a:buNone/>
            </a:pPr>
            <a:r>
              <a:rPr lang="en-US" dirty="0"/>
              <a:t>Hebert, L. C. (2020). How the'MeToo'Movement is Reshaping Workplace Harassment Law in the United States. </a:t>
            </a:r>
            <a:r>
              <a:rPr lang="en-US" i="1" dirty="0"/>
              <a:t>Ohio State Public Law Working Paper</a:t>
            </a:r>
            <a:r>
              <a:rPr lang="en-US" dirty="0"/>
              <a:t>, (523).</a:t>
            </a:r>
          </a:p>
          <a:p>
            <a:pPr marL="0" indent="0">
              <a:buNone/>
            </a:pPr>
            <a:r>
              <a:rPr lang="en-US" dirty="0"/>
              <a:t>Porter, N. B. (2018). Ending harassment by starting with retaliation. </a:t>
            </a:r>
            <a:r>
              <a:rPr lang="en-US" i="1" dirty="0"/>
              <a:t>Stan. L. Rev. Online</a:t>
            </a:r>
            <a:r>
              <a:rPr lang="en-US" dirty="0"/>
              <a:t>, </a:t>
            </a:r>
            <a:r>
              <a:rPr lang="en-US" i="1" dirty="0"/>
              <a:t>71</a:t>
            </a:r>
            <a:r>
              <a:rPr lang="en-US" dirty="0"/>
              <a:t>, 110.</a:t>
            </a:r>
          </a:p>
          <a:p>
            <a:pPr marL="0" indent="0">
              <a:buNone/>
            </a:pPr>
            <a:r>
              <a:rPr lang="en-US" dirty="0"/>
              <a:t>Wang, Q., Bowling, N. A., Tian, Q. T., Alarcon, G. M., &amp; Kwan, H. K. (2018). Workplace harassment intensity and revenge: Mediation and moderation effects. </a:t>
            </a:r>
            <a:r>
              <a:rPr lang="en-US" i="1" dirty="0"/>
              <a:t>Journal of Business Ethics</a:t>
            </a:r>
            <a:r>
              <a:rPr lang="en-US" dirty="0"/>
              <a:t>, </a:t>
            </a:r>
            <a:r>
              <a:rPr lang="en-US" i="1" dirty="0"/>
              <a:t>151</a:t>
            </a:r>
            <a:r>
              <a:rPr lang="en-US" dirty="0"/>
              <a:t>(1), 213-234.</a:t>
            </a:r>
          </a:p>
        </p:txBody>
      </p:sp>
      <p:pic>
        <p:nvPicPr>
          <p:cNvPr id="3074" name="Picture 2" descr="https://eastus1-mediap.svc.ms/transform/thumbnail?provider=spo&amp;inputFormat=jpg&amp;cs=fFNQTw&amp;docid=https%3A%2F%2Flaureatena-my.sharepoint.com%3A443%2F_api%2Fv2.0%2Fdrives%2Fb!eqIvBcFJDUW72NS2SO3xiSjW4Pnq7MVKmQe_fYcaFxzYfg8F8g14SaIySReG5Tg_%2Fitems%2F01FM6EFH3HI6QFFAFLXREJXQJBQL3MEAPO%3Fversion%3DPublished&amp;access_token=eyJ0eXAiOiJKV1QiLCJhbGciOiJub25lIn0.eyJhdWQiOiIwMDAwMDAwMy0wMDAwLTBmZjEtY2UwMC0wMDAwMDAwMDAwMDAvbGF1cmVhdGVuYS1teS5zaGFyZXBvaW50LmNvbUA5ZDlhNTdhOS1mMjI2LTQxODgtYmFkNy1mYzFjYjM5NTY2YjYiLCJpc3MiOiIwMDAwMDAwMy0wMDAwLTBmZjEtY2UwMC0wMDAwMDAwMDAwMDAiLCJuYmYiOiIxNTcwMDI3MTExIiwiZXhwIjoiMTU3MDA0ODcxMSIsImVuZHBvaW50dXJsIjoiRXZBcDFNOHp2ZUZEQlc2ZXpxVm9XdDFWYVBDZFVsSFZTa3pkUVYxajZ5WT0iLCJlbmRwb2ludHVybExlbmd0aCI6IjEyMCIsImlzbG9vcGJhY2siOiJUcnVlIiwiY2lkIjoiTlRWbU1UQTVPV1l0T1RBNVpTMDVNREF3TFRFNE1HUXROMlk0WmpVNU5HSXhZV0UwIiwidmVyIjoiaGFzaGVkcHJvb2Z0b2tlbiIsInNpdGVpZCI6Ik1EVXlabUV5TjJFdE5EbGpNUzAwTlRCa0xXSmlaRGd0WkRSaU5qUTRaV1JtTVRnNSIsInNpZ25pbl9zdGF0ZSI6IltcImttc2lcIl0iLCJuYW1laWQiOiIwIy5mfG1lbWJlcnNoaXB8amFuZS5zY2hhbGxAbGF1cmVhdGUubmV0IiwibmlpIjoibWljcm9zb2Z0LnNoYXJlcG9pbnQiLCJpc3VzZXIiOiJ0cnVlIiwiY2FjaGVrZXkiOiIwaC5mfG1lbWJlcnNoaXB8MTAwMzAwMDA4YmNlMWNhMUBsaXZlLmNvbSIsInNoYXJpbmdpZCI6ImVZMmJ6MzZoM0VXZEZEQklsZHJwZHciLCJ0dCI6IjAiLCJ1c2VQZXJzaXN0ZW50Q29va2llIjoiMyJ9.UWlnS2t0bk5XRkZnS083NE9OejJhTVB5bzd2eHRIcFFOZmV3VGlteTl1az0&amp;encodeFailures=1&amp;srcWidth=&amp;srcHeight=&amp;width=460&amp;height=464&amp;action=Access">
            <a:extLst>
              <a:ext uri="{FF2B5EF4-FFF2-40B4-BE49-F238E27FC236}">
                <a16:creationId xmlns:a16="http://schemas.microsoft.com/office/drawing/2014/main" xmlns="" id="{8C2981F6-5FB0-4500-B6D1-B61FCBF2E75B}"/>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17857" y="138213"/>
            <a:ext cx="1636910" cy="147752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a:extLst>
              <a:ext uri="{FF2B5EF4-FFF2-40B4-BE49-F238E27FC236}">
                <a16:creationId xmlns:a16="http://schemas.microsoft.com/office/drawing/2014/main" xmlns="" id="{9963BE40-EB52-439F-8913-2A1AF85E11F8}"/>
              </a:ext>
            </a:extLst>
          </p:cNvPr>
          <p:cNvSpPr txBox="1"/>
          <p:nvPr/>
        </p:nvSpPr>
        <p:spPr>
          <a:xfrm>
            <a:off x="5417857" y="1722269"/>
            <a:ext cx="1646605" cy="369332"/>
          </a:xfrm>
          <a:prstGeom prst="rect">
            <a:avLst/>
          </a:prstGeom>
          <a:noFill/>
        </p:spPr>
        <p:txBody>
          <a:bodyPr wrap="none" rtlCol="0">
            <a:spAutoFit/>
          </a:bodyPr>
          <a:lstStyle/>
          <a:p>
            <a:r>
              <a:rPr lang="en-US" b="1" dirty="0"/>
              <a:t>RESOURCES</a:t>
            </a:r>
          </a:p>
        </p:txBody>
      </p:sp>
    </p:spTree>
    <p:extLst>
      <p:ext uri="{BB962C8B-B14F-4D97-AF65-F5344CB8AC3E}">
        <p14:creationId xmlns:p14="http://schemas.microsoft.com/office/powerpoint/2010/main" xmlns="" val="7691544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DA86C76B1E70C418F4FA392FA954CA0" ma:contentTypeVersion="11" ma:contentTypeDescription="Create a new document." ma:contentTypeScope="" ma:versionID="f99caebc85eca7009fd2ecd8bbb51632">
  <xsd:schema xmlns:xsd="http://www.w3.org/2001/XMLSchema" xmlns:xs="http://www.w3.org/2001/XMLSchema" xmlns:p="http://schemas.microsoft.com/office/2006/metadata/properties" xmlns:ns2="00982455-cca4-43a1-99db-4f435d27f8be" xmlns:ns3="caa2c843-461b-4096-829d-d152f62699f9" targetNamespace="http://schemas.microsoft.com/office/2006/metadata/properties" ma:root="true" ma:fieldsID="4137aedd2038b2a0d2ed6a0b1cafd699" ns2:_="" ns3:_="">
    <xsd:import namespace="00982455-cca4-43a1-99db-4f435d27f8be"/>
    <xsd:import namespace="caa2c843-461b-4096-829d-d152f62699f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982455-cca4-43a1-99db-4f435d27f8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a2c843-461b-4096-829d-d152f62699f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7418C8-8FAC-49A2-803A-231280F7F637}">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ce3c7885-0732-43c1-87d2-5aa71fb2d0ef"/>
    <ds:schemaRef ds:uri="http://purl.org/dc/dcmitype/"/>
    <ds:schemaRef ds:uri="http://schemas.microsoft.com/office/infopath/2007/PartnerControls"/>
    <ds:schemaRef ds:uri="http://purl.org/dc/elements/1.1/"/>
    <ds:schemaRef ds:uri="dd0076c9-5606-41da-a5dc-9a8b5327ee93"/>
    <ds:schemaRef ds:uri="http://www.w3.org/XML/1998/namespace"/>
  </ds:schemaRefs>
</ds:datastoreItem>
</file>

<file path=customXml/itemProps2.xml><?xml version="1.0" encoding="utf-8"?>
<ds:datastoreItem xmlns:ds="http://schemas.openxmlformats.org/officeDocument/2006/customXml" ds:itemID="{E991D565-3FBB-4B8C-B22A-B2A7811715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982455-cca4-43a1-99db-4f435d27f8be"/>
    <ds:schemaRef ds:uri="caa2c843-461b-4096-829d-d152f62699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0DC4BC-94E8-4DED-AB11-161AC35312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445</TotalTime>
  <Words>2646</Words>
  <Application>Microsoft Office PowerPoint</Application>
  <PresentationFormat>Custom</PresentationFormat>
  <Paragraphs>111</Paragraphs>
  <Slides>16</Slides>
  <Notes>15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Madison</vt:lpstr>
      <vt:lpstr>Harassment and Retaliation in the Workplace  </vt:lpstr>
      <vt:lpstr>What Every Employee  Needs to Know</vt:lpstr>
      <vt:lpstr>Harassment and Retaliation in the Workplace Definitions &amp; Examples</vt:lpstr>
      <vt:lpstr>Harassment and Retaliation in the Workplace FAQs: Questions &amp; Answers  </vt:lpstr>
      <vt:lpstr>Harassment and Retaliation in the Workplace FAQs: Questions &amp; Answers  </vt:lpstr>
      <vt:lpstr>Harassment and Retaliation in the Workplace Recommended Resources</vt:lpstr>
      <vt:lpstr>Harassment and Retaliation in the Workplace Recommended Resources</vt:lpstr>
      <vt:lpstr>Making It Real!</vt:lpstr>
      <vt:lpstr>Harassment and Retaliation in the Workplace Summarizing and Analyzing a Real Situation</vt:lpstr>
      <vt:lpstr>Harassment and Retaliation in the Workplace Summarizing and Analyzing a Real Situation</vt:lpstr>
      <vt:lpstr>Harassment and Retaliation in the Workplace What HR Professionals Need to Know  About the Law </vt:lpstr>
      <vt:lpstr>Harassment and Retaliation in the Workplace What HR Professionals Need to Know  About the Law </vt:lpstr>
      <vt:lpstr>Harassment and Retaliation in the Workplace Taking Steps for Prevention</vt:lpstr>
      <vt:lpstr>Harassment and Retaliation in the Workplace Taking Steps for Prevention</vt:lpstr>
      <vt:lpstr>Harassment and Retaliation in the Workplace Taking Steps for Prevention</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Harassment &amp; Retaliation in the Workplace  in the Workplace</dc:title>
  <dc:creator>Jane Schall</dc:creator>
  <cp:lastModifiedBy>ADM</cp:lastModifiedBy>
  <cp:revision>68</cp:revision>
  <dcterms:created xsi:type="dcterms:W3CDTF">2019-10-14T18:12:39Z</dcterms:created>
  <dcterms:modified xsi:type="dcterms:W3CDTF">2020-04-15T18:54:41Z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0x0101004DA86C76B1E70C418F4FA392FA954CA0</vt:lpwstr>
  </property>
</Properties>
</file>